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88"/>
  </p:notesMasterIdLst>
  <p:sldIdLst>
    <p:sldId id="256" r:id="rId2"/>
    <p:sldId id="365" r:id="rId3"/>
    <p:sldId id="497" r:id="rId4"/>
    <p:sldId id="498" r:id="rId5"/>
    <p:sldId id="362" r:id="rId6"/>
    <p:sldId id="364" r:id="rId7"/>
    <p:sldId id="366" r:id="rId8"/>
    <p:sldId id="363" r:id="rId9"/>
    <p:sldId id="361" r:id="rId10"/>
    <p:sldId id="257" r:id="rId11"/>
    <p:sldId id="258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32" r:id="rId25"/>
    <p:sldId id="333" r:id="rId26"/>
    <p:sldId id="314" r:id="rId27"/>
    <p:sldId id="334" r:id="rId28"/>
    <p:sldId id="315" r:id="rId29"/>
    <p:sldId id="317" r:id="rId30"/>
    <p:sldId id="335" r:id="rId31"/>
    <p:sldId id="336" r:id="rId32"/>
    <p:sldId id="318" r:id="rId33"/>
    <p:sldId id="319" r:id="rId34"/>
    <p:sldId id="337" r:id="rId35"/>
    <p:sldId id="338" r:id="rId36"/>
    <p:sldId id="320" r:id="rId37"/>
    <p:sldId id="339" r:id="rId38"/>
    <p:sldId id="321" r:id="rId39"/>
    <p:sldId id="323" r:id="rId40"/>
    <p:sldId id="340" r:id="rId41"/>
    <p:sldId id="324" r:id="rId42"/>
    <p:sldId id="325" r:id="rId43"/>
    <p:sldId id="326" r:id="rId44"/>
    <p:sldId id="327" r:id="rId45"/>
    <p:sldId id="328" r:id="rId46"/>
    <p:sldId id="330" r:id="rId47"/>
    <p:sldId id="342" r:id="rId48"/>
    <p:sldId id="343" r:id="rId49"/>
    <p:sldId id="344" r:id="rId50"/>
    <p:sldId id="345" r:id="rId51"/>
    <p:sldId id="356" r:id="rId52"/>
    <p:sldId id="357" r:id="rId53"/>
    <p:sldId id="358" r:id="rId54"/>
    <p:sldId id="359" r:id="rId55"/>
    <p:sldId id="360" r:id="rId56"/>
    <p:sldId id="346" r:id="rId57"/>
    <p:sldId id="347" r:id="rId58"/>
    <p:sldId id="348" r:id="rId59"/>
    <p:sldId id="349" r:id="rId60"/>
    <p:sldId id="350" r:id="rId61"/>
    <p:sldId id="351" r:id="rId62"/>
    <p:sldId id="353" r:id="rId63"/>
    <p:sldId id="354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55" r:id="rId75"/>
    <p:sldId id="380" r:id="rId76"/>
    <p:sldId id="381" r:id="rId77"/>
    <p:sldId id="382" r:id="rId78"/>
    <p:sldId id="383" r:id="rId79"/>
    <p:sldId id="384" r:id="rId80"/>
    <p:sldId id="385" r:id="rId81"/>
    <p:sldId id="386" r:id="rId82"/>
    <p:sldId id="379" r:id="rId83"/>
    <p:sldId id="378" r:id="rId84"/>
    <p:sldId id="431" r:id="rId85"/>
    <p:sldId id="452" r:id="rId86"/>
    <p:sldId id="481" r:id="rId87"/>
    <p:sldId id="482" r:id="rId88"/>
    <p:sldId id="480" r:id="rId89"/>
    <p:sldId id="461" r:id="rId90"/>
    <p:sldId id="465" r:id="rId91"/>
    <p:sldId id="466" r:id="rId92"/>
    <p:sldId id="467" r:id="rId93"/>
    <p:sldId id="483" r:id="rId94"/>
    <p:sldId id="453" r:id="rId95"/>
    <p:sldId id="455" r:id="rId96"/>
    <p:sldId id="437" r:id="rId97"/>
    <p:sldId id="484" r:id="rId98"/>
    <p:sldId id="457" r:id="rId99"/>
    <p:sldId id="458" r:id="rId100"/>
    <p:sldId id="459" r:id="rId101"/>
    <p:sldId id="456" r:id="rId102"/>
    <p:sldId id="485" r:id="rId103"/>
    <p:sldId id="439" r:id="rId104"/>
    <p:sldId id="438" r:id="rId105"/>
    <p:sldId id="468" r:id="rId106"/>
    <p:sldId id="470" r:id="rId107"/>
    <p:sldId id="471" r:id="rId108"/>
    <p:sldId id="472" r:id="rId109"/>
    <p:sldId id="424" r:id="rId110"/>
    <p:sldId id="425" r:id="rId111"/>
    <p:sldId id="388" r:id="rId112"/>
    <p:sldId id="426" r:id="rId113"/>
    <p:sldId id="389" r:id="rId114"/>
    <p:sldId id="390" r:id="rId115"/>
    <p:sldId id="427" r:id="rId116"/>
    <p:sldId id="387" r:id="rId117"/>
    <p:sldId id="486" r:id="rId118"/>
    <p:sldId id="473" r:id="rId119"/>
    <p:sldId id="391" r:id="rId120"/>
    <p:sldId id="428" r:id="rId121"/>
    <p:sldId id="429" r:id="rId122"/>
    <p:sldId id="392" r:id="rId123"/>
    <p:sldId id="393" r:id="rId124"/>
    <p:sldId id="394" r:id="rId125"/>
    <p:sldId id="395" r:id="rId126"/>
    <p:sldId id="396" r:id="rId127"/>
    <p:sldId id="397" r:id="rId128"/>
    <p:sldId id="460" r:id="rId129"/>
    <p:sldId id="398" r:id="rId130"/>
    <p:sldId id="399" r:id="rId131"/>
    <p:sldId id="400" r:id="rId132"/>
    <p:sldId id="401" r:id="rId133"/>
    <p:sldId id="487" r:id="rId134"/>
    <p:sldId id="430" r:id="rId135"/>
    <p:sldId id="403" r:id="rId136"/>
    <p:sldId id="404" r:id="rId137"/>
    <p:sldId id="405" r:id="rId138"/>
    <p:sldId id="406" r:id="rId139"/>
    <p:sldId id="407" r:id="rId140"/>
    <p:sldId id="408" r:id="rId141"/>
    <p:sldId id="409" r:id="rId142"/>
    <p:sldId id="402" r:id="rId143"/>
    <p:sldId id="440" r:id="rId144"/>
    <p:sldId id="410" r:id="rId145"/>
    <p:sldId id="341" r:id="rId146"/>
    <p:sldId id="414" r:id="rId147"/>
    <p:sldId id="432" r:id="rId148"/>
    <p:sldId id="433" r:id="rId149"/>
    <p:sldId id="441" r:id="rId150"/>
    <p:sldId id="415" r:id="rId151"/>
    <p:sldId id="416" r:id="rId152"/>
    <p:sldId id="474" r:id="rId153"/>
    <p:sldId id="475" r:id="rId154"/>
    <p:sldId id="417" r:id="rId155"/>
    <p:sldId id="434" r:id="rId156"/>
    <p:sldId id="418" r:id="rId157"/>
    <p:sldId id="419" r:id="rId158"/>
    <p:sldId id="435" r:id="rId159"/>
    <p:sldId id="420" r:id="rId160"/>
    <p:sldId id="436" r:id="rId161"/>
    <p:sldId id="421" r:id="rId162"/>
    <p:sldId id="422" r:id="rId163"/>
    <p:sldId id="476" r:id="rId164"/>
    <p:sldId id="423" r:id="rId165"/>
    <p:sldId id="413" r:id="rId166"/>
    <p:sldId id="412" r:id="rId167"/>
    <p:sldId id="352" r:id="rId168"/>
    <p:sldId id="477" r:id="rId169"/>
    <p:sldId id="494" r:id="rId170"/>
    <p:sldId id="493" r:id="rId171"/>
    <p:sldId id="443" r:id="rId172"/>
    <p:sldId id="488" r:id="rId173"/>
    <p:sldId id="444" r:id="rId174"/>
    <p:sldId id="489" r:id="rId175"/>
    <p:sldId id="445" r:id="rId176"/>
    <p:sldId id="446" r:id="rId177"/>
    <p:sldId id="490" r:id="rId178"/>
    <p:sldId id="479" r:id="rId179"/>
    <p:sldId id="448" r:id="rId180"/>
    <p:sldId id="491" r:id="rId181"/>
    <p:sldId id="495" r:id="rId182"/>
    <p:sldId id="496" r:id="rId183"/>
    <p:sldId id="492" r:id="rId184"/>
    <p:sldId id="447" r:id="rId185"/>
    <p:sldId id="451" r:id="rId186"/>
    <p:sldId id="450" r:id="rId18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2C4CF1-4B94-473B-B9CD-6E910E1DC69D}">
  <a:tblStyle styleId="{B22C4CF1-4B94-473B-B9CD-6E910E1DC6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0"/>
    <p:restoredTop sz="82554" autoAdjust="0"/>
  </p:normalViewPr>
  <p:slideViewPr>
    <p:cSldViewPr snapToGrid="0">
      <p:cViewPr varScale="1">
        <p:scale>
          <a:sx n="97" d="100"/>
          <a:sy n="97" d="100"/>
        </p:scale>
        <p:origin x="155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notesMaster" Target="notesMasters/notesMaster1.xml"/><Relationship Id="rId189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viewProps" Target="viewProps.xml"/><Relationship Id="rId191" Type="http://schemas.openxmlformats.org/officeDocument/2006/relationships/theme" Target="theme/theme1.xml"/><Relationship Id="rId192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9728a6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9728a6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7c36cb48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7c36cb48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complex definitions that you will find in books</a:t>
            </a:r>
          </a:p>
          <a:p>
            <a:endParaRPr lang="en-US" dirty="0"/>
          </a:p>
          <a:p>
            <a:r>
              <a:rPr lang="en-US" dirty="0"/>
              <a:t>Do not worry. Let us try to understand these terms with a toy example.</a:t>
            </a:r>
          </a:p>
        </p:txBody>
      </p:sp>
    </p:spTree>
    <p:extLst>
      <p:ext uri="{BB962C8B-B14F-4D97-AF65-F5344CB8AC3E}">
        <p14:creationId xmlns:p14="http://schemas.microsoft.com/office/powerpoint/2010/main" val="171251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say, you have a collection of books placed very unorganized. And the task….</a:t>
            </a:r>
          </a:p>
        </p:txBody>
      </p:sp>
    </p:spTree>
    <p:extLst>
      <p:ext uri="{BB962C8B-B14F-4D97-AF65-F5344CB8AC3E}">
        <p14:creationId xmlns:p14="http://schemas.microsoft.com/office/powerpoint/2010/main" val="2494479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 series of book holders placed one after another numbered as 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3</a:t>
            </a:r>
            <a:r>
              <a:rPr lang="en-US" baseline="30000" dirty="0"/>
              <a:t>rd</a:t>
            </a:r>
            <a:r>
              <a:rPr lang="en-US" dirty="0"/>
              <a:t> and  so on … as shown in the figure.</a:t>
            </a:r>
          </a:p>
          <a:p>
            <a:r>
              <a:rPr lang="en-US" dirty="0"/>
              <a:t>And let us say, you want to place the books in these book holders one after another in this manner</a:t>
            </a:r>
          </a:p>
          <a:p>
            <a:r>
              <a:rPr lang="en-US" dirty="0"/>
              <a:t>First book in the first holder, second book in the second holder, and so on… as shown in this animation</a:t>
            </a:r>
          </a:p>
        </p:txBody>
      </p:sp>
    </p:spTree>
    <p:extLst>
      <p:ext uri="{BB962C8B-B14F-4D97-AF65-F5344CB8AC3E}">
        <p14:creationId xmlns:p14="http://schemas.microsoft.com/office/powerpoint/2010/main" val="3988508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see that these book holders have no dependency and we can use them in any manner we want. SO I can also place the books in arbitrary manner without following any order, like this.</a:t>
            </a:r>
          </a:p>
          <a:p>
            <a:r>
              <a:rPr lang="en-US" dirty="0"/>
              <a:t>First book in 2</a:t>
            </a:r>
            <a:r>
              <a:rPr lang="en-US" baseline="30000" dirty="0"/>
              <a:t>nd</a:t>
            </a:r>
            <a:r>
              <a:rPr lang="en-US" dirty="0"/>
              <a:t> place, 2</a:t>
            </a:r>
            <a:r>
              <a:rPr lang="en-US" baseline="30000" dirty="0"/>
              <a:t>nd</a:t>
            </a:r>
            <a:r>
              <a:rPr lang="en-US" dirty="0"/>
              <a:t> book in 4</a:t>
            </a:r>
            <a:r>
              <a:rPr lang="en-US" baseline="30000" dirty="0"/>
              <a:t>th</a:t>
            </a:r>
            <a:r>
              <a:rPr lang="en-US" dirty="0"/>
              <a:t> place, 3</a:t>
            </a:r>
            <a:r>
              <a:rPr lang="en-US" baseline="30000" dirty="0"/>
              <a:t>rd</a:t>
            </a:r>
            <a:r>
              <a:rPr lang="en-US" dirty="0"/>
              <a:t> book in 1</a:t>
            </a:r>
            <a:r>
              <a:rPr lang="en-US" baseline="30000" dirty="0"/>
              <a:t>st</a:t>
            </a:r>
            <a:r>
              <a:rPr lang="en-US" dirty="0"/>
              <a:t> place and so on…</a:t>
            </a:r>
          </a:p>
        </p:txBody>
      </p:sp>
    </p:spTree>
    <p:extLst>
      <p:ext uri="{BB962C8B-B14F-4D97-AF65-F5344CB8AC3E}">
        <p14:creationId xmlns:p14="http://schemas.microsoft.com/office/powerpoint/2010/main" val="1071665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organized the collection in this linear arrangement.</a:t>
            </a:r>
          </a:p>
          <a:p>
            <a:r>
              <a:rPr lang="en-US" dirty="0"/>
              <a:t>Now, If we want to remove the books from this arrangement, We can also remove in any arbitrary manner without any condition on others.</a:t>
            </a:r>
          </a:p>
        </p:txBody>
      </p:sp>
    </p:spTree>
    <p:extLst>
      <p:ext uri="{BB962C8B-B14F-4D97-AF65-F5344CB8AC3E}">
        <p14:creationId xmlns:p14="http://schemas.microsoft.com/office/powerpoint/2010/main" val="1311580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have three observations,</a:t>
            </a:r>
          </a:p>
          <a:p>
            <a:r>
              <a:rPr lang="en-US" dirty="0"/>
              <a:t>&lt;&gt;</a:t>
            </a:r>
          </a:p>
          <a:p>
            <a:r>
              <a:rPr lang="en-US" dirty="0"/>
              <a:t>This kind of arrangement and operations is known as Random Access</a:t>
            </a:r>
          </a:p>
        </p:txBody>
      </p:sp>
    </p:spTree>
    <p:extLst>
      <p:ext uri="{BB962C8B-B14F-4D97-AF65-F5344CB8AC3E}">
        <p14:creationId xmlns:p14="http://schemas.microsoft.com/office/powerpoint/2010/main" val="556794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this, let us use a cage where only one side of the cage is opened, as shown in the figure</a:t>
            </a:r>
          </a:p>
          <a:p>
            <a:r>
              <a:rPr lang="en-US" dirty="0"/>
              <a:t>Then, Each one of the books is picked up and inserted into the cage from the opening side, in this manner</a:t>
            </a:r>
          </a:p>
          <a:p>
            <a:r>
              <a:rPr lang="en-US" dirty="0"/>
              <a:t>&lt;&gt;</a:t>
            </a:r>
          </a:p>
          <a:p>
            <a:r>
              <a:rPr lang="en-US" dirty="0"/>
              <a:t>If we want to remove the books, it is allowed to remove only from the opening side in this fashion.</a:t>
            </a:r>
          </a:p>
          <a:p>
            <a:r>
              <a:rPr lang="en-US" dirty="0"/>
              <a:t>The one which is inserted at last, can be removed first.</a:t>
            </a:r>
          </a:p>
        </p:txBody>
      </p:sp>
    </p:spTree>
    <p:extLst>
      <p:ext uri="{BB962C8B-B14F-4D97-AF65-F5344CB8AC3E}">
        <p14:creationId xmlns:p14="http://schemas.microsoft.com/office/powerpoint/2010/main" val="3593831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Note that we can not insert at arbitrary locations and can not remove from arbitrary locations</a:t>
            </a:r>
          </a:p>
          <a:p>
            <a:r>
              <a:rPr lang="en-US" dirty="0"/>
              <a:t>We can insert and remove only from one end.</a:t>
            </a:r>
          </a:p>
          <a:p>
            <a:r>
              <a:rPr lang="en-US" dirty="0"/>
              <a:t>This way of arranging books is known as last in first out or first in last out</a:t>
            </a:r>
          </a:p>
        </p:txBody>
      </p:sp>
    </p:spTree>
    <p:extLst>
      <p:ext uri="{BB962C8B-B14F-4D97-AF65-F5344CB8AC3E}">
        <p14:creationId xmlns:p14="http://schemas.microsoft.com/office/powerpoint/2010/main" val="1012497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both the sides of the cage are opened. </a:t>
            </a:r>
          </a:p>
          <a:p>
            <a:r>
              <a:rPr lang="en-US" dirty="0"/>
              <a:t>However, insertions happen only from one end, like this</a:t>
            </a:r>
          </a:p>
          <a:p>
            <a:r>
              <a:rPr lang="en-US" dirty="0"/>
              <a:t>And removal happens only from another end, like this</a:t>
            </a:r>
          </a:p>
        </p:txBody>
      </p:sp>
    </p:spTree>
    <p:extLst>
      <p:ext uri="{BB962C8B-B14F-4D97-AF65-F5344CB8AC3E}">
        <p14:creationId xmlns:p14="http://schemas.microsoft.com/office/powerpoint/2010/main" val="336452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9728a6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9728a6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Hello Welcome to Data Structure</a:t>
            </a:r>
            <a:r>
              <a:rPr lang="en-US" baseline="0" dirty="0" smtClean="0"/>
              <a:t> Course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My name is </a:t>
            </a:r>
            <a:r>
              <a:rPr lang="en-US" dirty="0" err="1" smtClean="0"/>
              <a:t>Sanasam</a:t>
            </a:r>
            <a:r>
              <a:rPr lang="en-US" dirty="0" smtClean="0"/>
              <a:t> </a:t>
            </a:r>
            <a:r>
              <a:rPr lang="en-US" dirty="0" err="1" smtClean="0"/>
              <a:t>Ranbir</a:t>
            </a:r>
            <a:r>
              <a:rPr lang="en-US" dirty="0" smtClean="0"/>
              <a:t> Singh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 am</a:t>
            </a:r>
            <a:r>
              <a:rPr lang="en-US" baseline="0" dirty="0" smtClean="0"/>
              <a:t> a professor in the department of Computer Science and Engineering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 smtClean="0"/>
              <a:t>And, also associated with Mehta School of Data Science and Artificial Intelligence at IIT Guwahati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791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Note that we can not insert at arbitrary locations and can not remove from arbitrary locations</a:t>
            </a:r>
          </a:p>
          <a:p>
            <a:r>
              <a:rPr lang="en-US" dirty="0"/>
              <a:t>We can insert from one side and remove only from another side.</a:t>
            </a:r>
          </a:p>
          <a:p>
            <a:r>
              <a:rPr lang="en-US" dirty="0"/>
              <a:t>This way of arranging books is known as First in first out or last in last out</a:t>
            </a:r>
          </a:p>
        </p:txBody>
      </p:sp>
    </p:spTree>
    <p:extLst>
      <p:ext uri="{BB962C8B-B14F-4D97-AF65-F5344CB8AC3E}">
        <p14:creationId xmlns:p14="http://schemas.microsoft.com/office/powerpoint/2010/main" val="771042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arrangements that we have seen so far are all linear arrangement.</a:t>
            </a:r>
          </a:p>
          <a:p>
            <a:r>
              <a:rPr lang="en-US" dirty="0"/>
              <a:t>We may also like to arrange in some non-linear forms</a:t>
            </a:r>
          </a:p>
          <a:p>
            <a:r>
              <a:rPr lang="en-US" dirty="0"/>
              <a:t>Like this, in a hierarchical 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29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this, in a network 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52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collection of data</a:t>
            </a:r>
          </a:p>
          <a:p>
            <a:r>
              <a:rPr lang="en-US" dirty="0"/>
              <a:t>We can arrange them in various ways</a:t>
            </a:r>
          </a:p>
          <a:p>
            <a:r>
              <a:rPr lang="en-US" dirty="0"/>
              <a:t>Random access, Last in First out, First in first out, Hierarchical, network, etc.</a:t>
            </a:r>
          </a:p>
        </p:txBody>
      </p:sp>
    </p:spTree>
    <p:extLst>
      <p:ext uri="{BB962C8B-B14F-4D97-AF65-F5344CB8AC3E}">
        <p14:creationId xmlns:p14="http://schemas.microsoft.com/office/powerpoint/2010/main" val="831680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of these structures, there are associated operations to insert data in an specific manner, or remove the data from the structure in a specific manner</a:t>
            </a:r>
          </a:p>
          <a:p>
            <a:r>
              <a:rPr lang="en-US" dirty="0"/>
              <a:t>&lt;&gt;</a:t>
            </a:r>
          </a:p>
          <a:p>
            <a:r>
              <a:rPr lang="en-US" dirty="0"/>
              <a:t>Each of this operation INSERTION or REMOVAL is a well defined task, and it is executed by following specific well defined steps of sub-operations.</a:t>
            </a:r>
          </a:p>
          <a:p>
            <a:r>
              <a:rPr lang="en-US" dirty="0"/>
              <a:t>These well defined unambiguous sequence of sub-operations to perform the target task is known as algorithm.</a:t>
            </a:r>
          </a:p>
        </p:txBody>
      </p:sp>
    </p:spTree>
    <p:extLst>
      <p:ext uri="{BB962C8B-B14F-4D97-AF65-F5344CB8AC3E}">
        <p14:creationId xmlns:p14="http://schemas.microsoft.com/office/powerpoint/2010/main" val="2638893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what is data structure?</a:t>
            </a:r>
          </a:p>
          <a:p>
            <a:r>
              <a:rPr lang="en-US" dirty="0"/>
              <a:t>It is a way of organizing data</a:t>
            </a:r>
          </a:p>
          <a:p>
            <a:r>
              <a:rPr lang="en-US" dirty="0"/>
              <a:t>With associated set of operations which can be applied on them</a:t>
            </a:r>
          </a:p>
          <a:p>
            <a:r>
              <a:rPr lang="en-US" dirty="0"/>
              <a:t>Implemented with well defined algorithms.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46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Welcome back</a:t>
            </a:r>
          </a:p>
          <a:p>
            <a:r>
              <a:rPr lang="en-US" dirty="0"/>
              <a:t>In the previous lesson we have discussed what is a data structure and what is an algorithm with an example.</a:t>
            </a:r>
          </a:p>
          <a:p>
            <a:r>
              <a:rPr lang="en-US" dirty="0"/>
              <a:t>Today we will discuss what is a program, and how is it related to data structure and algorithm.</a:t>
            </a:r>
          </a:p>
          <a:p>
            <a:r>
              <a:rPr lang="en-US" dirty="0"/>
              <a:t>We will pickup two computing examples and try to understand the underlying concept.</a:t>
            </a:r>
          </a:p>
        </p:txBody>
      </p:sp>
    </p:spTree>
    <p:extLst>
      <p:ext uri="{BB962C8B-B14F-4D97-AF65-F5344CB8AC3E}">
        <p14:creationId xmlns:p14="http://schemas.microsoft.com/office/powerpoint/2010/main" val="423505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question first</a:t>
            </a:r>
          </a:p>
          <a:p>
            <a:r>
              <a:rPr lang="en-US" dirty="0"/>
              <a:t>The underlying data for this problem is n</a:t>
            </a:r>
          </a:p>
          <a:p>
            <a:r>
              <a:rPr lang="en-US" dirty="0"/>
              <a:t>The size of the data is 1.</a:t>
            </a:r>
          </a:p>
          <a:p>
            <a:r>
              <a:rPr lang="en-US" dirty="0"/>
              <a:t>The data will be stored in the primary memory of the computer </a:t>
            </a:r>
            <a:r>
              <a:rPr lang="en-US" dirty="0" err="1"/>
              <a:t>i.e</a:t>
            </a:r>
            <a:r>
              <a:rPr lang="en-US" dirty="0"/>
              <a:t>, RAM</a:t>
            </a:r>
          </a:p>
        </p:txBody>
      </p:sp>
    </p:spTree>
    <p:extLst>
      <p:ext uri="{BB962C8B-B14F-4D97-AF65-F5344CB8AC3E}">
        <p14:creationId xmlns:p14="http://schemas.microsoft.com/office/powerpoint/2010/main" val="1492606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say, the value of n is 6. and it is stored at an arbitrary memory location in RAM as shown in figure.</a:t>
            </a:r>
          </a:p>
          <a:p>
            <a:r>
              <a:rPr lang="en-US" dirty="0"/>
              <a:t>The size of the data is 1</a:t>
            </a:r>
          </a:p>
          <a:p>
            <a:r>
              <a:rPr lang="en-US" dirty="0"/>
              <a:t>Now the question is, do we need a data structure?</a:t>
            </a:r>
          </a:p>
          <a:p>
            <a:r>
              <a:rPr lang="en-US" dirty="0"/>
              <a:t>As it has only one data value, no structure is associated with the data.</a:t>
            </a:r>
          </a:p>
        </p:txBody>
      </p:sp>
    </p:spTree>
    <p:extLst>
      <p:ext uri="{BB962C8B-B14F-4D97-AF65-F5344CB8AC3E}">
        <p14:creationId xmlns:p14="http://schemas.microsoft.com/office/powerpoint/2010/main" val="257188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like a point in space. </a:t>
            </a:r>
          </a:p>
          <a:p>
            <a:r>
              <a:rPr lang="en-US" dirty="0"/>
              <a:t>A point has no structure</a:t>
            </a:r>
          </a:p>
          <a:p>
            <a:r>
              <a:rPr lang="en-US" dirty="0"/>
              <a:t>When you have multiple points, a structure started developing like</a:t>
            </a:r>
          </a:p>
          <a:p>
            <a:r>
              <a:rPr lang="en-US" dirty="0"/>
              <a:t>Linear arrangement </a:t>
            </a:r>
          </a:p>
        </p:txBody>
      </p:sp>
    </p:spTree>
    <p:extLst>
      <p:ext uri="{BB962C8B-B14F-4D97-AF65-F5344CB8AC3E}">
        <p14:creationId xmlns:p14="http://schemas.microsoft.com/office/powerpoint/2010/main" val="1497575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9728a6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9728a6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 </a:t>
            </a:r>
            <a:r>
              <a:rPr lang="en-US" dirty="0"/>
              <a:t>this course, we will learn different types of data structures, different operations that can be applied on them, implementation of </a:t>
            </a:r>
            <a:r>
              <a:rPr lang="en-US" dirty="0" smtClean="0"/>
              <a:t>these operations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We</a:t>
            </a:r>
            <a:r>
              <a:rPr lang="en-US" baseline="0" dirty="0" smtClean="0"/>
              <a:t> will also explore various </a:t>
            </a:r>
            <a:r>
              <a:rPr lang="en-US" dirty="0" smtClean="0"/>
              <a:t>applications </a:t>
            </a:r>
            <a:r>
              <a:rPr lang="en-US" dirty="0"/>
              <a:t>of data structures for solving various real world problems.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610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OR, non linear arrangement</a:t>
            </a:r>
          </a:p>
          <a:p>
            <a:r>
              <a:rPr lang="en-US" dirty="0"/>
              <a:t>If the data has only one value needing only one variable with a defined data type, then it is known as primitive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4094540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 us see the program to estimate factorial of n</a:t>
            </a:r>
          </a:p>
          <a:p>
            <a:r>
              <a:rPr lang="en-US" dirty="0"/>
              <a:t>I have considered C programming language for implementing the examples</a:t>
            </a:r>
          </a:p>
          <a:p>
            <a:r>
              <a:rPr lang="en-US" dirty="0"/>
              <a:t>I have a primitive data structure to organize the data, and</a:t>
            </a:r>
          </a:p>
          <a:p>
            <a:r>
              <a:rPr lang="en-US" dirty="0"/>
              <a:t>An algorithm to estimate the factorial.</a:t>
            </a:r>
          </a:p>
        </p:txBody>
      </p:sp>
    </p:spTree>
    <p:extLst>
      <p:ext uri="{BB962C8B-B14F-4D97-AF65-F5344CB8AC3E}">
        <p14:creationId xmlns:p14="http://schemas.microsoft.com/office/powerpoint/2010/main" val="2781466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see the second problem</a:t>
            </a:r>
          </a:p>
        </p:txBody>
      </p:sp>
    </p:spTree>
    <p:extLst>
      <p:ext uri="{BB962C8B-B14F-4D97-AF65-F5344CB8AC3E}">
        <p14:creationId xmlns:p14="http://schemas.microsoft.com/office/powerpoint/2010/main" val="1714503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say, the given collection has five data values - 3, 10, 4, 6, 7</a:t>
            </a:r>
          </a:p>
          <a:p>
            <a:r>
              <a:rPr lang="en-US" dirty="0"/>
              <a:t>Now, you have two choices – Either you use five different primitive data structures, which are defined at five arbitrary locations in memory</a:t>
            </a:r>
          </a:p>
          <a:p>
            <a:r>
              <a:rPr lang="en-US" dirty="0"/>
              <a:t>To store the five data values in the collection.</a:t>
            </a:r>
          </a:p>
          <a:p>
            <a:r>
              <a:rPr lang="en-US" dirty="0"/>
              <a:t>And, Compare each one of them for the number that you are looking at</a:t>
            </a:r>
          </a:p>
        </p:txBody>
      </p:sp>
    </p:spTree>
    <p:extLst>
      <p:ext uri="{BB962C8B-B14F-4D97-AF65-F5344CB8AC3E}">
        <p14:creationId xmlns:p14="http://schemas.microsoft.com/office/powerpoint/2010/main" val="1328672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the question is which data structure you are going to consider, this, or this or this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Depending on the type of data structure you choose, the algorithm to solve the problem will also be different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27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have considered this data structure which is random access.</a:t>
            </a:r>
          </a:p>
          <a:p>
            <a:r>
              <a:rPr lang="en-US" dirty="0"/>
              <a:t>This can be realized in memory in this manner</a:t>
            </a:r>
          </a:p>
          <a:p>
            <a:r>
              <a:rPr lang="en-US" dirty="0"/>
              <a:t>All the elements are stored linearly in the consecutive memory locations in RAM</a:t>
            </a:r>
          </a:p>
        </p:txBody>
      </p:sp>
    </p:spTree>
    <p:extLst>
      <p:ext uri="{BB962C8B-B14F-4D97-AF65-F5344CB8AC3E}">
        <p14:creationId xmlns:p14="http://schemas.microsoft.com/office/powerpoint/2010/main" val="2097232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 program to solve the problem</a:t>
            </a:r>
          </a:p>
        </p:txBody>
      </p:sp>
    </p:spTree>
    <p:extLst>
      <p:ext uri="{BB962C8B-B14F-4D97-AF65-F5344CB8AC3E}">
        <p14:creationId xmlns:p14="http://schemas.microsoft.com/office/powerpoint/2010/main" val="90993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5387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In this discussion, We will consider one dimensional array.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14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8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9728a6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9728a6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Why you need to learn data structure?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You imagine</a:t>
            </a:r>
            <a:r>
              <a:rPr lang="en-US" baseline="0" dirty="0" smtClean="0"/>
              <a:t> any real world problem, say weather forecasting.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baseline="0" dirty="0" smtClean="0"/>
              <a:t>You need to refer to historical data, weather reports of past many years.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2040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20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688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 have considered C programming language for the examples in this course. Arrays can be created either using static</a:t>
            </a:r>
            <a:r>
              <a:rPr lang="en-US" baseline="0" dirty="0" smtClean="0"/>
              <a:t> memory allocation or dynamic memory allocation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16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 have considered C programming language for the examples in this course. Arrays can be created either using static</a:t>
            </a:r>
            <a:r>
              <a:rPr lang="en-US" baseline="0" dirty="0" smtClean="0"/>
              <a:t> memory allocation or dynamic memory allocation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864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 have considered C programming language for the examples in this course. Arrays can be created either using static</a:t>
            </a:r>
            <a:r>
              <a:rPr lang="en-US" baseline="0" dirty="0" smtClean="0"/>
              <a:t> memory allocation or dynamic memory allocation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12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 have considered C programming language for the examples in this course. Arrays can be created either using static</a:t>
            </a:r>
            <a:r>
              <a:rPr lang="en-US" baseline="0" dirty="0" smtClean="0"/>
              <a:t> memory allocation or dynamic memory allocation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024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 have considered C programming language for the examples in this course. Arrays can be created either using static</a:t>
            </a:r>
            <a:r>
              <a:rPr lang="en-US" baseline="0" dirty="0" smtClean="0"/>
              <a:t> memory allocation or dynamic memory allocation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45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 have considered C programming language for the examples in this course. Arrays can be created either using static</a:t>
            </a:r>
            <a:r>
              <a:rPr lang="en-US" baseline="0" dirty="0" smtClean="0"/>
              <a:t> memory allocation or dynamic memory allocation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 have considered C programming language for the examples in this course. Arrays can be created either using static</a:t>
            </a:r>
            <a:r>
              <a:rPr lang="en-US" baseline="0" dirty="0" smtClean="0"/>
              <a:t> memory allocation or dynamic memory allocation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57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 have considered C programming language for the examples in this course. Arrays can be created either using static</a:t>
            </a:r>
            <a:r>
              <a:rPr lang="en-US" baseline="0" dirty="0" smtClean="0"/>
              <a:t> memory allocation or dynamic memory allocation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55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9728a6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9728a6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Data Structures and algorithms go hand in hand while solving a problem.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Data structure deals with storing of underlying data needed for solving the problem in computer’s memory </a:t>
            </a:r>
            <a:r>
              <a:rPr lang="en-US" dirty="0" smtClean="0"/>
              <a:t>so that it can be accessed</a:t>
            </a:r>
            <a:r>
              <a:rPr lang="en-US" baseline="0" dirty="0" smtClean="0"/>
              <a:t> </a:t>
            </a:r>
            <a:r>
              <a:rPr lang="en-US" dirty="0" smtClean="0"/>
              <a:t>efficiently</a:t>
            </a:r>
            <a:r>
              <a:rPr lang="en-US" dirty="0"/>
              <a:t>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Whereas algorithm focuses on the procedures or steps involved in solving the problem.</a:t>
            </a:r>
          </a:p>
        </p:txBody>
      </p:sp>
    </p:spTree>
    <p:extLst>
      <p:ext uri="{BB962C8B-B14F-4D97-AF65-F5344CB8AC3E}">
        <p14:creationId xmlns:p14="http://schemas.microsoft.com/office/powerpoint/2010/main" val="2637790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I have considered C programming language for the examples in this course. Arrays can be created either using static</a:t>
            </a:r>
            <a:r>
              <a:rPr lang="en-US" baseline="0" dirty="0" smtClean="0"/>
              <a:t> memory allocation or dynamic memory allocation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25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Hello </a:t>
            </a:r>
            <a:r>
              <a:rPr lang="en-US" dirty="0" err="1" smtClean="0"/>
              <a:t>Wecome</a:t>
            </a:r>
            <a:r>
              <a:rPr lang="en-US" smtClean="0"/>
              <a:t> back,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mtClean="0"/>
              <a:t>We </a:t>
            </a:r>
            <a:r>
              <a:rPr lang="en-US" dirty="0" smtClean="0"/>
              <a:t>have seen how</a:t>
            </a:r>
            <a:r>
              <a:rPr lang="en-US" baseline="0" dirty="0" smtClean="0"/>
              <a:t> are the arrays represented in memory. In this session, we will discuss representation of a special type of array called Sparse matrix.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349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Let us consider this example. There are many zero elements</a:t>
            </a:r>
            <a:r>
              <a:rPr lang="en-US" baseline="0" dirty="0" smtClean="0"/>
              <a:t> and only few non-aero elements.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402983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51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9728a6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9728a6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a given problem, many algorithms can be applied. Like wise, different data structures can be used to store the data.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a given problem, one needs to know, which algorithm to choose,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and for a chosen algorithm one needs to know, which </a:t>
            </a:r>
            <a:r>
              <a:rPr lang="en-US" dirty="0" smtClean="0"/>
              <a:t>data</a:t>
            </a:r>
            <a:r>
              <a:rPr lang="en-US" baseline="0" dirty="0" smtClean="0"/>
              <a:t> structure</a:t>
            </a:r>
            <a:r>
              <a:rPr lang="en-US" dirty="0" smtClean="0"/>
              <a:t> </a:t>
            </a:r>
            <a:r>
              <a:rPr lang="en-US" dirty="0"/>
              <a:t>to use, for an efficient solution.</a:t>
            </a:r>
          </a:p>
        </p:txBody>
      </p:sp>
    </p:spTree>
    <p:extLst>
      <p:ext uri="{BB962C8B-B14F-4D97-AF65-F5344CB8AC3E}">
        <p14:creationId xmlns:p14="http://schemas.microsoft.com/office/powerpoint/2010/main" val="808812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9728a6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9728a6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course will focus on data structure, and you will learn algorithm in </a:t>
            </a:r>
            <a:r>
              <a:rPr lang="en-US" dirty="0" smtClean="0"/>
              <a:t>another </a:t>
            </a:r>
            <a:r>
              <a:rPr lang="en-US" dirty="0"/>
              <a:t>course.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At the end of this course, one should be able to decide which data structure to be chosen  for a given </a:t>
            </a:r>
            <a:r>
              <a:rPr lang="en-US" dirty="0" smtClean="0"/>
              <a:t>algorithm. 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How to implement the data structures and their operations?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4525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9728a67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9728a67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 will be using C programming language to explain implementation of various data structures and their operations.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Hope you enjoy </a:t>
            </a:r>
            <a:r>
              <a:rPr lang="en-US" dirty="0" smtClean="0"/>
              <a:t>this </a:t>
            </a:r>
            <a:r>
              <a:rPr lang="en-US" dirty="0"/>
              <a:t>course, and wish you a great learning experience.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5075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7c36cb4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7c36cb4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Hello, Welcome back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week, I will briefly introduce the topic of data structure,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 the end of this week, you will learn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0" y="875425"/>
            <a:ext cx="8520600" cy="15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401525"/>
            <a:ext cx="85206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466B"/>
              </a:buClr>
              <a:buSzPts val="2400"/>
              <a:buFont typeface="Helvetica Neue"/>
              <a:buNone/>
              <a:defRPr sz="2400" b="1">
                <a:solidFill>
                  <a:srgbClr val="1D466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120215" y="4919656"/>
            <a:ext cx="457214" cy="137173"/>
            <a:chOff x="50186" y="6314714"/>
            <a:chExt cx="977580" cy="288300"/>
          </a:xfrm>
        </p:grpSpPr>
        <p:sp>
          <p:nvSpPr>
            <p:cNvPr id="15" name="Google Shape;15;p3"/>
            <p:cNvSpPr/>
            <p:nvPr/>
          </p:nvSpPr>
          <p:spPr>
            <a:xfrm>
              <a:off x="394826" y="6314714"/>
              <a:ext cx="288300" cy="288300"/>
            </a:xfrm>
            <a:prstGeom prst="ellipse">
              <a:avLst/>
            </a:prstGeom>
            <a:solidFill>
              <a:srgbClr val="EB343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739466" y="6314714"/>
              <a:ext cx="288300" cy="288300"/>
            </a:xfrm>
            <a:prstGeom prst="ellipse">
              <a:avLst/>
            </a:prstGeom>
            <a:solidFill>
              <a:srgbClr val="C0A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50186" y="6314714"/>
              <a:ext cx="288300" cy="288300"/>
            </a:xfrm>
            <a:prstGeom prst="ellipse">
              <a:avLst/>
            </a:prstGeom>
            <a:solidFill>
              <a:srgbClr val="1D466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0201" y="246300"/>
            <a:ext cx="472100" cy="47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207100"/>
            <a:ext cx="8520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D466B"/>
              </a:buClr>
              <a:buSzPts val="2400"/>
              <a:buNone/>
              <a:defRPr>
                <a:solidFill>
                  <a:srgbClr val="1D466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056538"/>
            <a:ext cx="8520600" cy="3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120215" y="4919656"/>
            <a:ext cx="457214" cy="137173"/>
            <a:chOff x="50186" y="6314714"/>
            <a:chExt cx="977580" cy="288300"/>
          </a:xfrm>
        </p:grpSpPr>
        <p:sp>
          <p:nvSpPr>
            <p:cNvPr id="24" name="Google Shape;24;p4"/>
            <p:cNvSpPr/>
            <p:nvPr/>
          </p:nvSpPr>
          <p:spPr>
            <a:xfrm>
              <a:off x="394826" y="6314714"/>
              <a:ext cx="288300" cy="288300"/>
            </a:xfrm>
            <a:prstGeom prst="ellipse">
              <a:avLst/>
            </a:prstGeom>
            <a:solidFill>
              <a:srgbClr val="EB343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39466" y="6314714"/>
              <a:ext cx="288300" cy="288300"/>
            </a:xfrm>
            <a:prstGeom prst="ellipse">
              <a:avLst/>
            </a:prstGeom>
            <a:solidFill>
              <a:srgbClr val="C0A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50186" y="6314714"/>
              <a:ext cx="288300" cy="288300"/>
            </a:xfrm>
            <a:prstGeom prst="ellipse">
              <a:avLst/>
            </a:prstGeom>
            <a:solidFill>
              <a:srgbClr val="1D466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0201" y="246300"/>
            <a:ext cx="472100" cy="47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064225"/>
            <a:ext cx="3999900" cy="3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064225"/>
            <a:ext cx="3999900" cy="3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120215" y="4919656"/>
            <a:ext cx="457214" cy="137173"/>
            <a:chOff x="50186" y="6314714"/>
            <a:chExt cx="977580" cy="288300"/>
          </a:xfrm>
        </p:grpSpPr>
        <p:sp>
          <p:nvSpPr>
            <p:cNvPr id="33" name="Google Shape;33;p5"/>
            <p:cNvSpPr/>
            <p:nvPr/>
          </p:nvSpPr>
          <p:spPr>
            <a:xfrm>
              <a:off x="394826" y="6314714"/>
              <a:ext cx="288300" cy="288300"/>
            </a:xfrm>
            <a:prstGeom prst="ellipse">
              <a:avLst/>
            </a:prstGeom>
            <a:solidFill>
              <a:srgbClr val="EB343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739466" y="6314714"/>
              <a:ext cx="288300" cy="288300"/>
            </a:xfrm>
            <a:prstGeom prst="ellipse">
              <a:avLst/>
            </a:prstGeom>
            <a:solidFill>
              <a:srgbClr val="C0A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50186" y="6314714"/>
              <a:ext cx="288300" cy="288300"/>
            </a:xfrm>
            <a:prstGeom prst="ellipse">
              <a:avLst/>
            </a:prstGeom>
            <a:solidFill>
              <a:srgbClr val="1D466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0201" y="246300"/>
            <a:ext cx="472100" cy="4769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311700" y="207100"/>
            <a:ext cx="8520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466B"/>
              </a:buClr>
              <a:buSzPts val="2400"/>
              <a:buNone/>
              <a:defRPr>
                <a:solidFill>
                  <a:srgbClr val="1D46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311700" y="1208738"/>
            <a:ext cx="4270500" cy="3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20215" y="4919656"/>
            <a:ext cx="457214" cy="137173"/>
            <a:chOff x="50186" y="6314714"/>
            <a:chExt cx="977580" cy="288300"/>
          </a:xfrm>
        </p:grpSpPr>
        <p:sp>
          <p:nvSpPr>
            <p:cNvPr id="50" name="Google Shape;50;p7"/>
            <p:cNvSpPr/>
            <p:nvPr/>
          </p:nvSpPr>
          <p:spPr>
            <a:xfrm>
              <a:off x="394826" y="6314714"/>
              <a:ext cx="288300" cy="288300"/>
            </a:xfrm>
            <a:prstGeom prst="ellipse">
              <a:avLst/>
            </a:prstGeom>
            <a:solidFill>
              <a:srgbClr val="EB343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739466" y="6314714"/>
              <a:ext cx="288300" cy="288300"/>
            </a:xfrm>
            <a:prstGeom prst="ellipse">
              <a:avLst/>
            </a:prstGeom>
            <a:solidFill>
              <a:srgbClr val="C0A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50186" y="6314714"/>
              <a:ext cx="288300" cy="288300"/>
            </a:xfrm>
            <a:prstGeom prst="ellipse">
              <a:avLst/>
            </a:prstGeom>
            <a:solidFill>
              <a:srgbClr val="1D466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0201" y="246300"/>
            <a:ext cx="472100" cy="47690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11700" y="88000"/>
            <a:ext cx="4270500" cy="7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D466B"/>
              </a:buClr>
              <a:buSzPts val="2400"/>
              <a:buNone/>
              <a:defRPr>
                <a:solidFill>
                  <a:srgbClr val="1D466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311700" y="3069625"/>
            <a:ext cx="8520600" cy="13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marL="914400" lvl="1" indent="-311150" algn="ctr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" name="Google Shape;84;p11"/>
          <p:cNvGrpSpPr/>
          <p:nvPr/>
        </p:nvGrpSpPr>
        <p:grpSpPr>
          <a:xfrm>
            <a:off x="120215" y="4919656"/>
            <a:ext cx="457214" cy="137173"/>
            <a:chOff x="50186" y="6314714"/>
            <a:chExt cx="977580" cy="288300"/>
          </a:xfrm>
        </p:grpSpPr>
        <p:sp>
          <p:nvSpPr>
            <p:cNvPr id="85" name="Google Shape;85;p11"/>
            <p:cNvSpPr/>
            <p:nvPr/>
          </p:nvSpPr>
          <p:spPr>
            <a:xfrm>
              <a:off x="394826" y="6314714"/>
              <a:ext cx="288300" cy="288300"/>
            </a:xfrm>
            <a:prstGeom prst="ellipse">
              <a:avLst/>
            </a:prstGeom>
            <a:solidFill>
              <a:srgbClr val="EB343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739466" y="6314714"/>
              <a:ext cx="288300" cy="288300"/>
            </a:xfrm>
            <a:prstGeom prst="ellipse">
              <a:avLst/>
            </a:prstGeom>
            <a:solidFill>
              <a:srgbClr val="C0A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50186" y="6314714"/>
              <a:ext cx="288300" cy="288300"/>
            </a:xfrm>
            <a:prstGeom prst="ellipse">
              <a:avLst/>
            </a:prstGeom>
            <a:solidFill>
              <a:srgbClr val="1D466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0201" y="246300"/>
            <a:ext cx="472100" cy="47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" name="Google Shape;91;p12"/>
          <p:cNvGrpSpPr/>
          <p:nvPr/>
        </p:nvGrpSpPr>
        <p:grpSpPr>
          <a:xfrm>
            <a:off x="120215" y="4919656"/>
            <a:ext cx="457214" cy="137173"/>
            <a:chOff x="50186" y="6314714"/>
            <a:chExt cx="977580" cy="288300"/>
          </a:xfrm>
        </p:grpSpPr>
        <p:sp>
          <p:nvSpPr>
            <p:cNvPr id="92" name="Google Shape;92;p12"/>
            <p:cNvSpPr/>
            <p:nvPr/>
          </p:nvSpPr>
          <p:spPr>
            <a:xfrm>
              <a:off x="394826" y="6314714"/>
              <a:ext cx="288300" cy="288300"/>
            </a:xfrm>
            <a:prstGeom prst="ellipse">
              <a:avLst/>
            </a:prstGeom>
            <a:solidFill>
              <a:srgbClr val="EB343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739466" y="6314714"/>
              <a:ext cx="288300" cy="288300"/>
            </a:xfrm>
            <a:prstGeom prst="ellipse">
              <a:avLst/>
            </a:prstGeom>
            <a:solidFill>
              <a:srgbClr val="C0AE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50186" y="6314714"/>
              <a:ext cx="288300" cy="288300"/>
            </a:xfrm>
            <a:prstGeom prst="ellipse">
              <a:avLst/>
            </a:prstGeom>
            <a:solidFill>
              <a:srgbClr val="1D466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" name="Google Shape;9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0201" y="246300"/>
            <a:ext cx="472100" cy="47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CF0956-AA55-005D-B236-151E155B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3AC413-5F68-FCC4-E14B-EADC8C016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3FB4739-0F01-4311-64A6-8DC49FF3F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6AC0B-2F58-47DE-84AC-CE9B09A320AD}" type="datetimeFigureOut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34DEE9-06D2-004A-8E92-AC5B2805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21CDB0-F71E-1463-6932-D04779D6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D466B"/>
              </a:buClr>
              <a:buSzPts val="2400"/>
              <a:buFont typeface="Helvetica Neue"/>
              <a:buNone/>
              <a:defRPr sz="2400" b="1">
                <a:solidFill>
                  <a:srgbClr val="1D466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58" r:id="rId7"/>
    <p:sldLayoutId id="214748366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Relationship Id="rId3" Type="http://schemas.openxmlformats.org/officeDocument/2006/relationships/image" Target="../media/image45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Relationship Id="rId3" Type="http://schemas.openxmlformats.org/officeDocument/2006/relationships/image" Target="../media/image45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Relationship Id="rId3" Type="http://schemas.openxmlformats.org/officeDocument/2006/relationships/image" Target="../media/image45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Relationship Id="rId3" Type="http://schemas.openxmlformats.org/officeDocument/2006/relationships/image" Target="../media/image45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Relationship Id="rId3" Type="http://schemas.openxmlformats.org/officeDocument/2006/relationships/image" Target="../media/image45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Relationship Id="rId3" Type="http://schemas.openxmlformats.org/officeDocument/2006/relationships/image" Target="../media/image45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Relationship Id="rId3" Type="http://schemas.openxmlformats.org/officeDocument/2006/relationships/image" Target="../media/image46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Relationship Id="rId3" Type="http://schemas.openxmlformats.org/officeDocument/2006/relationships/image" Target="../media/image4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0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5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5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7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7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hyperlink" Target="https://pixabay.com/en/book-red-thick-blank-closed-cover-311432/" TargetMode="External"/><Relationship Id="rId13" Type="http://schemas.openxmlformats.org/officeDocument/2006/relationships/image" Target="../media/image12.png"/><Relationship Id="rId14" Type="http://schemas.openxmlformats.org/officeDocument/2006/relationships/hyperlink" Target="https://www.pngall.com/gear-wheel-png/download/37803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hyperlink" Target="https://pixabay.com/fr/livre-%C3%A9pais-isol%C3%A9-rose-p%C3%AAche-311437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openclipart.org/detail/9358/book-by-crazyterabyte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s://openclipart.org/detail/67633/key-west---mallory---square-by-nkinkade-177732" TargetMode="External"/><Relationship Id="rId9" Type="http://schemas.openxmlformats.org/officeDocument/2006/relationships/image" Target="../media/image5.png"/><Relationship Id="rId10" Type="http://schemas.openxmlformats.org/officeDocument/2006/relationships/hyperlink" Target="https://pixabay.com/en/book-blue-closed-literature-297246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www.pngall.com/gear-wheel-png/download/37803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hyperlink" Target="https://www.pngall.com/gear-wheel-png/download/37803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311700" y="875425"/>
            <a:ext cx="8520600" cy="15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 of Science (Honours) in Data Science and Artificial Intelligence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311700" y="2401525"/>
            <a:ext cx="85206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DA110: Data Structure</a:t>
            </a:r>
            <a:endParaRPr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687375" y="4207225"/>
            <a:ext cx="8073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3D4C"/>
                </a:solidFill>
                <a:highlight>
                  <a:srgbClr val="FFFFFF"/>
                </a:highlight>
              </a:rPr>
              <a:t>Optional Note: Usage of this material for teaching and education is considered fair use. However, if that includes posting images to a website, or commercial usage that could be considered copyright infringement. In such case, you are required to reach out to the author(s) or the Institute for permission before the usage.</a:t>
            </a:r>
            <a:endParaRPr sz="1100"/>
          </a:p>
        </p:txBody>
      </p:sp>
      <p:cxnSp>
        <p:nvCxnSpPr>
          <p:cNvPr id="103" name="Google Shape;103;p13"/>
          <p:cNvCxnSpPr/>
          <p:nvPr/>
        </p:nvCxnSpPr>
        <p:spPr>
          <a:xfrm>
            <a:off x="790550" y="4169500"/>
            <a:ext cx="725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 1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Data Structures</a:t>
            </a:r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Display/Traversal 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Task: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Visit all the elements in the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842712"/>
              </p:ext>
            </p:extLst>
          </p:nvPr>
        </p:nvGraphicFramePr>
        <p:xfrm>
          <a:off x="412760" y="1510126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74405" y="2117276"/>
            <a:ext cx="4699480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42265" indent="-342265" algn="just"/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Function: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GB" dirty="0" smtClean="0">
                <a:latin typeface="Courier New" charset="0"/>
                <a:ea typeface="Times New Roman" charset="0"/>
                <a:cs typeface="Kalinga" charset="0"/>
              </a:rPr>
              <a:t>Display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(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A[],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n){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 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;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</a:t>
            </a:r>
            <a:r>
              <a:rPr lang="en-IN" dirty="0" smtClean="0">
                <a:latin typeface="Times New Roman" charset="0"/>
                <a:ea typeface="Times New Roman" charset="0"/>
                <a:cs typeface="Courier New" charset="0"/>
              </a:rPr>
              <a:t>/*Visit every element */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for(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=0</a:t>
            </a:r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;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&lt;n; </a:t>
            </a:r>
            <a:r>
              <a:rPr lang="en-IN" dirty="0" err="1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++) {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		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printf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(”%d”, A[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]);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}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r>
              <a:rPr lang="en-IN" dirty="0">
                <a:latin typeface="Courier New" charset="0"/>
                <a:ea typeface="Times New Roman" charset="0"/>
              </a:rPr>
              <a:t>}</a:t>
            </a:r>
            <a:r>
              <a:rPr lang="en-GB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 flipH="1">
                <a:off x="363705" y="3981695"/>
                <a:ext cx="7737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Time Complexity: </a:t>
                </a:r>
                <a:r>
                  <a:rPr lang="en-US" sz="1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defined by the number of elements visited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  <m:r>
                      <a:rPr lang="en-US" sz="1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lang="en-US" sz="1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1800" dirty="0" smtClean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3705" y="3981695"/>
                <a:ext cx="773730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70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flipH="1">
                <a:off x="358935" y="4348415"/>
                <a:ext cx="8662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Space Complexity: </a:t>
                </a:r>
                <a:r>
                  <a:rPr lang="en-US" sz="1800" dirty="0" smtClean="0">
                    <a:latin typeface="Helvetica Neue" charset="0"/>
                    <a:ea typeface="Helvetica Neue" charset="0"/>
                    <a:cs typeface="Helvetica Neue" charset="0"/>
                  </a:rPr>
                  <a:t>defined by the space required for storing elements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  <m:r>
                      <a:rPr lang="en-US" sz="1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</m:t>
                    </m:r>
                    <m:r>
                      <a:rPr lang="en-US" sz="1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1800" dirty="0" smtClean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8935" y="4348415"/>
                <a:ext cx="866222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83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16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Task: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Given an element, check if it is present in the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91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738717"/>
              </p:ext>
            </p:extLst>
          </p:nvPr>
        </p:nvGraphicFramePr>
        <p:xfrm>
          <a:off x="412760" y="1510126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Task: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Given an element, check if it is present in the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2404" y="1510126"/>
            <a:ext cx="441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10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5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11700" y="1513780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Scan the array from first index and check for the element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576131"/>
              </p:ext>
            </p:extLst>
          </p:nvPr>
        </p:nvGraphicFramePr>
        <p:xfrm>
          <a:off x="412760" y="2095918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Task: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Given an element, check if it is present in the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2404" y="2095918"/>
            <a:ext cx="4417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10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11700" y="1513780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Scan the array from first index and check for the element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07798"/>
              </p:ext>
            </p:extLst>
          </p:nvPr>
        </p:nvGraphicFramePr>
        <p:xfrm>
          <a:off x="412760" y="2095918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Task: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Given an element, check if it is present in the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2404" y="2095918"/>
            <a:ext cx="4417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10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95483" y="1844537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2 6"/>
          <p:cNvSpPr/>
          <p:nvPr/>
        </p:nvSpPr>
        <p:spPr>
          <a:xfrm>
            <a:off x="1157288" y="3114675"/>
            <a:ext cx="1157288" cy="5715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2500"/>
              <a:gd name="adj6" fmla="val -52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11700" y="1513780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Scan the array from first index and check for the element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14233"/>
              </p:ext>
            </p:extLst>
          </p:nvPr>
        </p:nvGraphicFramePr>
        <p:xfrm>
          <a:off x="412760" y="2095918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Task: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Given an element, check if it is present in the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2404" y="2095918"/>
            <a:ext cx="4417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10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824099" y="1844537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2 6"/>
          <p:cNvSpPr/>
          <p:nvPr/>
        </p:nvSpPr>
        <p:spPr>
          <a:xfrm>
            <a:off x="1500194" y="3114675"/>
            <a:ext cx="1157288" cy="5715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2500"/>
              <a:gd name="adj6" fmla="val -52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11700" y="1513780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Scan the array from first index and check for the element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06331"/>
              </p:ext>
            </p:extLst>
          </p:nvPr>
        </p:nvGraphicFramePr>
        <p:xfrm>
          <a:off x="412760" y="2095918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Task: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Given an element, check if it is present in the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2404" y="2095918"/>
            <a:ext cx="4417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10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138435" y="1844537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2 6"/>
          <p:cNvSpPr/>
          <p:nvPr/>
        </p:nvSpPr>
        <p:spPr>
          <a:xfrm>
            <a:off x="1814524" y="3114675"/>
            <a:ext cx="1157288" cy="5715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2500"/>
              <a:gd name="adj6" fmla="val -52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NO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5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11700" y="1513780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Scan the array from first index and check for the element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321132"/>
              </p:ext>
            </p:extLst>
          </p:nvPr>
        </p:nvGraphicFramePr>
        <p:xfrm>
          <a:off x="412760" y="2095918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Task: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Given an element, check if it is present in the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2404" y="2095918"/>
            <a:ext cx="4417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10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81339" y="1844537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Callout 2 6"/>
          <p:cNvSpPr/>
          <p:nvPr/>
        </p:nvSpPr>
        <p:spPr>
          <a:xfrm>
            <a:off x="2157428" y="3114675"/>
            <a:ext cx="1157288" cy="5715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2500"/>
              <a:gd name="adj6" fmla="val -524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4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0699" y="855774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Check every element in the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2446"/>
              </p:ext>
            </p:extLst>
          </p:nvPr>
        </p:nvGraphicFramePr>
        <p:xfrm>
          <a:off x="474405" y="1463741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542" y="747199"/>
            <a:ext cx="3500438" cy="4195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12404" y="1524412"/>
            <a:ext cx="4417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10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6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body" idx="4294967295"/>
          </p:nvPr>
        </p:nvSpPr>
        <p:spPr>
          <a:xfrm>
            <a:off x="801921" y="2040676"/>
            <a:ext cx="380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dirty="0">
                <a:solidFill>
                  <a:srgbClr val="1D466B"/>
                </a:solidFill>
              </a:rPr>
              <a:t>What is an algorithm?</a:t>
            </a:r>
            <a:endParaRPr dirty="0">
              <a:solidFill>
                <a:srgbClr val="1D466B"/>
              </a:solidFill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4294967295"/>
          </p:nvPr>
        </p:nvSpPr>
        <p:spPr>
          <a:xfrm>
            <a:off x="419419" y="2040678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b="1">
                <a:solidFill>
                  <a:srgbClr val="1D46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b="1">
                <a:solidFill>
                  <a:srgbClr val="1D466B"/>
                </a:solidFill>
              </a:rPr>
              <a:t>2</a:t>
            </a:r>
            <a:endParaRPr b="1">
              <a:solidFill>
                <a:srgbClr val="1D466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4294967295"/>
          </p:nvPr>
        </p:nvSpPr>
        <p:spPr>
          <a:xfrm>
            <a:off x="801921" y="1543350"/>
            <a:ext cx="3936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dirty="0">
                <a:solidFill>
                  <a:srgbClr val="1D466B"/>
                </a:solidFill>
              </a:rPr>
              <a:t>What is a data structure?</a:t>
            </a:r>
            <a:endParaRPr dirty="0">
              <a:solidFill>
                <a:srgbClr val="1D466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4294967295"/>
          </p:nvPr>
        </p:nvSpPr>
        <p:spPr>
          <a:xfrm>
            <a:off x="808681" y="2437651"/>
            <a:ext cx="380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dirty="0">
                <a:solidFill>
                  <a:srgbClr val="1D46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</a:t>
            </a:r>
            <a:r>
              <a:rPr lang="en" dirty="0">
                <a:solidFill>
                  <a:srgbClr val="1D466B"/>
                </a:solidFill>
              </a:rPr>
              <a:t>t</a:t>
            </a:r>
            <a:r>
              <a:rPr lang="en" dirty="0">
                <a:solidFill>
                  <a:srgbClr val="1D46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erminologies</a:t>
            </a:r>
            <a:endParaRPr dirty="0">
              <a:solidFill>
                <a:srgbClr val="1D466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4294967295"/>
          </p:nvPr>
        </p:nvSpPr>
        <p:spPr>
          <a:xfrm>
            <a:off x="801955" y="2862901"/>
            <a:ext cx="3936566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dirty="0">
                <a:solidFill>
                  <a:srgbClr val="1D466B"/>
                </a:solidFill>
              </a:rPr>
              <a:t>Classification of data structures</a:t>
            </a:r>
            <a:endParaRPr dirty="0">
              <a:solidFill>
                <a:srgbClr val="1D466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4294967295"/>
          </p:nvPr>
        </p:nvSpPr>
        <p:spPr>
          <a:xfrm>
            <a:off x="419419" y="1543345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b="1" dirty="0">
                <a:solidFill>
                  <a:srgbClr val="1D46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b="1" dirty="0">
              <a:solidFill>
                <a:srgbClr val="1D466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4294967295"/>
          </p:nvPr>
        </p:nvSpPr>
        <p:spPr>
          <a:xfrm>
            <a:off x="419419" y="2437651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b="1">
                <a:solidFill>
                  <a:srgbClr val="1D46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b="1">
                <a:solidFill>
                  <a:srgbClr val="1D466B"/>
                </a:solidFill>
              </a:rPr>
              <a:t>3</a:t>
            </a:r>
            <a:endParaRPr b="1">
              <a:solidFill>
                <a:srgbClr val="1D466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4294967295"/>
          </p:nvPr>
        </p:nvSpPr>
        <p:spPr>
          <a:xfrm>
            <a:off x="419419" y="2862905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b="1">
                <a:solidFill>
                  <a:srgbClr val="1D46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r>
              <a:rPr lang="en" b="1">
                <a:solidFill>
                  <a:srgbClr val="1D466B"/>
                </a:solidFill>
              </a:rPr>
              <a:t>4</a:t>
            </a:r>
            <a:endParaRPr b="1">
              <a:solidFill>
                <a:srgbClr val="1D466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311700" y="207100"/>
            <a:ext cx="8520600" cy="5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294967295"/>
          </p:nvPr>
        </p:nvSpPr>
        <p:spPr>
          <a:xfrm>
            <a:off x="801956" y="3320101"/>
            <a:ext cx="29163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dirty="0">
                <a:solidFill>
                  <a:srgbClr val="1D466B"/>
                </a:solidFill>
              </a:rPr>
              <a:t>Array data structure </a:t>
            </a:r>
            <a:endParaRPr dirty="0">
              <a:solidFill>
                <a:srgbClr val="1D466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4294967295"/>
          </p:nvPr>
        </p:nvSpPr>
        <p:spPr>
          <a:xfrm>
            <a:off x="419419" y="3320105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b="1">
                <a:solidFill>
                  <a:srgbClr val="1D46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</a:t>
            </a:r>
            <a:endParaRPr b="1">
              <a:solidFill>
                <a:srgbClr val="1D466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123;p15">
            <a:extLst>
              <a:ext uri="{FF2B5EF4-FFF2-40B4-BE49-F238E27FC236}">
                <a16:creationId xmlns:a16="http://schemas.microsoft.com/office/drawing/2014/main" xmlns="" id="{2CDB4335-79E2-1B37-4BCB-480F592D414E}"/>
              </a:ext>
            </a:extLst>
          </p:cNvPr>
          <p:cNvSpPr txBox="1">
            <a:spLocks/>
          </p:cNvSpPr>
          <p:nvPr/>
        </p:nvSpPr>
        <p:spPr>
          <a:xfrm>
            <a:off x="798417" y="3727680"/>
            <a:ext cx="29163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buFont typeface="Helvetica Neue"/>
              <a:buNone/>
            </a:pPr>
            <a:r>
              <a:rPr lang="en-US" dirty="0">
                <a:solidFill>
                  <a:srgbClr val="1D466B"/>
                </a:solidFill>
              </a:rPr>
              <a:t>Abstract Data Type</a:t>
            </a:r>
          </a:p>
        </p:txBody>
      </p:sp>
      <p:sp>
        <p:nvSpPr>
          <p:cNvPr id="3" name="Google Shape;124;p15">
            <a:extLst>
              <a:ext uri="{FF2B5EF4-FFF2-40B4-BE49-F238E27FC236}">
                <a16:creationId xmlns:a16="http://schemas.microsoft.com/office/drawing/2014/main" xmlns="" id="{4F83BCAF-E840-4FB7-6ECD-BEEAF8B0BAC5}"/>
              </a:ext>
            </a:extLst>
          </p:cNvPr>
          <p:cNvSpPr txBox="1">
            <a:spLocks/>
          </p:cNvSpPr>
          <p:nvPr/>
        </p:nvSpPr>
        <p:spPr>
          <a:xfrm>
            <a:off x="415880" y="3727684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lnSpc>
                <a:spcPct val="100000"/>
              </a:lnSpc>
              <a:buFont typeface="Helvetica Neue"/>
              <a:buNone/>
            </a:pPr>
            <a:r>
              <a:rPr lang="en" b="1" dirty="0">
                <a:solidFill>
                  <a:srgbClr val="1D466B"/>
                </a:solidFill>
              </a:rPr>
              <a:t>06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0699" y="855774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Check every element in the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2446"/>
              </p:ext>
            </p:extLst>
          </p:nvPr>
        </p:nvGraphicFramePr>
        <p:xfrm>
          <a:off x="474405" y="1463741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74405" y="2231580"/>
            <a:ext cx="4699480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42265" indent="-342265" algn="just"/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Function: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GB" dirty="0" smtClean="0">
                <a:latin typeface="Courier New" charset="0"/>
                <a:ea typeface="Times New Roman" charset="0"/>
                <a:cs typeface="Kalinga" charset="0"/>
              </a:rPr>
              <a:t>S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earch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(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A[],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ele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,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n){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 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;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</a:t>
            </a:r>
            <a:r>
              <a:rPr lang="en-IN" dirty="0" smtClean="0">
                <a:latin typeface="Times New Roman" charset="0"/>
                <a:ea typeface="Times New Roman" charset="0"/>
                <a:cs typeface="Courier New" charset="0"/>
              </a:rPr>
              <a:t>/* </a:t>
            </a:r>
            <a:r>
              <a:rPr lang="en-IN" dirty="0">
                <a:latin typeface="Times New Roman" charset="0"/>
                <a:ea typeface="Times New Roman" charset="0"/>
                <a:cs typeface="Courier New" charset="0"/>
              </a:rPr>
              <a:t>check every element in the </a:t>
            </a:r>
            <a:r>
              <a:rPr lang="en-IN" dirty="0" smtClean="0">
                <a:latin typeface="Times New Roman" charset="0"/>
                <a:ea typeface="Times New Roman" charset="0"/>
                <a:cs typeface="Courier New" charset="0"/>
              </a:rPr>
              <a:t>collection */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for(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=0</a:t>
            </a:r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;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&lt;n; </a:t>
            </a:r>
            <a:r>
              <a:rPr lang="en-IN" dirty="0" err="1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++) {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     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if(A[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] ==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ele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)</a:t>
            </a:r>
            <a:r>
              <a:rPr lang="en-GB" sz="1600" dirty="0" smtClean="0">
                <a:latin typeface="Calibri" charset="0"/>
                <a:ea typeface="Calibri" charset="0"/>
                <a:cs typeface="Kalinga" charset="0"/>
              </a:rPr>
              <a:t>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return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;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}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</a:t>
            </a:r>
            <a:r>
              <a:rPr lang="en-US" dirty="0" smtClean="0">
                <a:latin typeface="Courier New" charset="0"/>
                <a:ea typeface="Times New Roman" charset="0"/>
                <a:cs typeface="Kalinga" charset="0"/>
              </a:rPr>
              <a:t>return -1;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r>
              <a:rPr lang="en-IN" dirty="0">
                <a:latin typeface="Courier New" charset="0"/>
                <a:ea typeface="Times New Roman" charset="0"/>
              </a:rPr>
              <a:t>}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542" y="747199"/>
            <a:ext cx="3500438" cy="419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0699" y="855774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Check every element in the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2446"/>
              </p:ext>
            </p:extLst>
          </p:nvPr>
        </p:nvGraphicFramePr>
        <p:xfrm>
          <a:off x="474405" y="1463741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4405" y="2313432"/>
            <a:ext cx="705110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Time Complexity:</a:t>
            </a:r>
          </a:p>
          <a:p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There are three possible cases: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Best Case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Worst Case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Average case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0699" y="855774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Check every element in the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2446"/>
              </p:ext>
            </p:extLst>
          </p:nvPr>
        </p:nvGraphicFramePr>
        <p:xfrm>
          <a:off x="474405" y="1463741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4405" y="2313432"/>
                <a:ext cx="7998053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Time Complexity:</a:t>
                </a:r>
              </a:p>
              <a:p>
                <a:endParaRPr lang="en-US" sz="1800" dirty="0">
                  <a:solidFill>
                    <a:srgbClr val="00206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r>
                  <a:rPr lang="en-US" sz="1800" b="1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Best Case:</a:t>
                </a:r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The element is found at the first index.</a:t>
                </a:r>
              </a:p>
              <a:p>
                <a:endParaRPr lang="en-US" sz="1800" dirty="0" smtClean="0">
                  <a:solidFill>
                    <a:srgbClr val="00206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 number of comparison is 1, i.e., constant number of comparisons.</a:t>
                </a:r>
              </a:p>
              <a:p>
                <a:endParaRPr lang="en-US" sz="1800" dirty="0">
                  <a:solidFill>
                    <a:srgbClr val="00206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Time complexity is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(1)</m:t>
                    </m:r>
                  </m:oMath>
                </a14:m>
                <a:endParaRPr lang="en-US" sz="1800" dirty="0" smtClean="0"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5" y="2313432"/>
                <a:ext cx="7998053" cy="2462213"/>
              </a:xfrm>
              <a:prstGeom prst="rect">
                <a:avLst/>
              </a:prstGeom>
              <a:blipFill rotWithShape="0">
                <a:blip r:embed="rId2"/>
                <a:stretch>
                  <a:fillRect l="-686" t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538355" y="1244462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0699" y="855774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Check every element in the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2446"/>
              </p:ext>
            </p:extLst>
          </p:nvPr>
        </p:nvGraphicFramePr>
        <p:xfrm>
          <a:off x="474405" y="1463741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4405" y="2313432"/>
                <a:ext cx="7051107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Time Complexity:</a:t>
                </a:r>
              </a:p>
              <a:p>
                <a:endParaRPr lang="en-US" sz="1800" dirty="0">
                  <a:solidFill>
                    <a:srgbClr val="00206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r>
                  <a:rPr lang="en-US" sz="1800" b="1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Worst Case:</a:t>
                </a:r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The element is not found or found at the last index.</a:t>
                </a:r>
              </a:p>
              <a:p>
                <a:endParaRPr lang="en-US" sz="1800" dirty="0" smtClean="0">
                  <a:solidFill>
                    <a:srgbClr val="00206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 number of comparison is n, i.e., the size of the array.</a:t>
                </a:r>
              </a:p>
              <a:p>
                <a:endParaRPr lang="en-US" sz="1800" dirty="0">
                  <a:solidFill>
                    <a:srgbClr val="00206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Time complexity is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)</m:t>
                    </m:r>
                  </m:oMath>
                </a14:m>
                <a:endParaRPr lang="en-US" sz="1800" dirty="0" smtClean="0">
                  <a:solidFill>
                    <a:srgbClr val="00206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5" y="2313432"/>
                <a:ext cx="7051107" cy="2462213"/>
              </a:xfrm>
              <a:prstGeom prst="rect">
                <a:avLst/>
              </a:prstGeom>
              <a:blipFill rotWithShape="0">
                <a:blip r:embed="rId2"/>
                <a:stretch>
                  <a:fillRect l="-778" t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3395878" y="1215879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0699" y="855774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Check every element in the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2446"/>
              </p:ext>
            </p:extLst>
          </p:nvPr>
        </p:nvGraphicFramePr>
        <p:xfrm>
          <a:off x="474405" y="1463741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4405" y="2103120"/>
                <a:ext cx="8066091" cy="26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2060"/>
                    </a:solidFill>
                  </a:rPr>
                  <a:t>Time Complexity:</a:t>
                </a:r>
              </a:p>
              <a:p>
                <a:endParaRPr lang="en-US" dirty="0">
                  <a:solidFill>
                    <a:srgbClr val="002060"/>
                  </a:solidFill>
                </a:endParaRPr>
              </a:p>
              <a:p>
                <a:r>
                  <a:rPr lang="en-US" sz="1600" b="1" dirty="0" smtClean="0">
                    <a:solidFill>
                      <a:srgbClr val="002060"/>
                    </a:solidFill>
                  </a:rPr>
                  <a:t>Average Case:</a:t>
                </a:r>
                <a:r>
                  <a:rPr lang="en-US" sz="1600" dirty="0" smtClean="0">
                    <a:solidFill>
                      <a:srgbClr val="002060"/>
                    </a:solidFill>
                  </a:rPr>
                  <a:t> The element can be found at any location with equal probability.</a:t>
                </a:r>
              </a:p>
              <a:p>
                <a:endParaRPr lang="en-US" dirty="0" smtClean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IN" sz="16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nary>
                      <m:r>
                        <a:rPr lang="en-IN" sz="16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nary>
                      <m:r>
                        <a:rPr lang="en-IN" sz="16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nary>
                      <m:r>
                        <a:rPr lang="en-IN" sz="16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+….+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GB" sz="1600" dirty="0" smtClean="0">
                  <a:solidFill>
                    <a:srgbClr val="002060"/>
                  </a:solidFill>
                </a:endParaRPr>
              </a:p>
              <a:p>
                <a:endParaRPr lang="en-GB" sz="1600" dirty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GB" sz="160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IN" sz="16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IN" sz="16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IN" sz="16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IN" sz="16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+….+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IN" sz="16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IN" sz="16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IN" sz="1600" i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16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IN" sz="1600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IN" sz="1600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00206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5" y="2103120"/>
                <a:ext cx="8066091" cy="2669770"/>
              </a:xfrm>
              <a:prstGeom prst="rect">
                <a:avLst/>
              </a:prstGeom>
              <a:blipFill rotWithShape="0">
                <a:blip r:embed="rId2"/>
                <a:stretch>
                  <a:fillRect l="-454" t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43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115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Search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0699" y="855774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Algorithm: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 Check every element in the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2446"/>
              </p:ext>
            </p:extLst>
          </p:nvPr>
        </p:nvGraphicFramePr>
        <p:xfrm>
          <a:off x="474405" y="1463741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4405" y="2103120"/>
                <a:ext cx="8066091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2060"/>
                    </a:solidFill>
                  </a:rPr>
                  <a:t>Space Complexity: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size</m:t>
                    </m:r>
                    <m: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of</m:t>
                    </m:r>
                    <m: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the</m:t>
                    </m:r>
                    <m: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array</m:t>
                    </m:r>
                    <m: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i</m:t>
                    </m:r>
                    <m: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e</m:t>
                    </m:r>
                    <m:r>
                      <a:rPr lang="en-US" sz="1600" b="0" i="0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., </m:t>
                    </m:r>
                    <m:r>
                      <a:rPr lang="en-US" sz="16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sz="16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rgbClr val="00206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GB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5" y="2103120"/>
                <a:ext cx="8066091" cy="553998"/>
              </a:xfrm>
              <a:prstGeom prst="rect">
                <a:avLst/>
              </a:prstGeom>
              <a:blipFill rotWithShape="0">
                <a:blip r:embed="rId2"/>
                <a:stretch>
                  <a:fillRect l="-454" t="-52747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53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116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87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117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1700" y="895027"/>
                <a:ext cx="8093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Task: </a:t>
                </a:r>
                <a:r>
                  <a:rPr lang="en-US" sz="1800" dirty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</a:t>
                </a:r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≥0.</m:t>
                    </m:r>
                  </m:oMath>
                </a14:m>
                <a:endParaRPr lang="en-US" sz="1800" dirty="0" smtClean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895027"/>
                <a:ext cx="80935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210228"/>
              </p:ext>
            </p:extLst>
          </p:nvPr>
        </p:nvGraphicFramePr>
        <p:xfrm>
          <a:off x="474406" y="145144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03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406" y="2079692"/>
            <a:ext cx="8093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Assumptions:</a:t>
            </a:r>
          </a:p>
          <a:p>
            <a:endParaRPr lang="en-US" sz="1800" b="1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1. The array has reserved enough memory to accommodate the new element. </a:t>
            </a:r>
          </a:p>
          <a:p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2. If there are n elements, the first n locations are occupied.</a:t>
            </a:r>
          </a:p>
          <a:p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3. After inserting new element, the first n+1 elements will be occupied.</a:t>
            </a:r>
            <a:r>
              <a:rPr lang="en-US" dirty="0" smtClean="0"/>
              <a:t> </a:t>
            </a:r>
            <a:r>
              <a:rPr lang="en-US" b="1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1700" y="895027"/>
                <a:ext cx="8093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Task: </a:t>
                </a:r>
                <a:r>
                  <a:rPr lang="en-US" sz="1800" dirty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</a:t>
                </a:r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≥0.</m:t>
                    </m:r>
                  </m:oMath>
                </a14:m>
                <a:endParaRPr lang="en-US" sz="1800" dirty="0" smtClean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895027"/>
                <a:ext cx="80935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40456"/>
              </p:ext>
            </p:extLst>
          </p:nvPr>
        </p:nvGraphicFramePr>
        <p:xfrm>
          <a:off x="474406" y="145144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1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119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19098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822" y="1765360"/>
                <a:ext cx="8093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Task: </a:t>
                </a:r>
                <a:r>
                  <a:rPr lang="en-US" sz="1800" dirty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</a:t>
                </a:r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𝑖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≥0.</m:t>
                    </m:r>
                  </m:oMath>
                </a14:m>
                <a:endParaRPr lang="en-US" sz="1800" dirty="0" smtClean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765360"/>
                <a:ext cx="809352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0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71390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Down Arrow 3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0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FF45EDBF-027F-783E-5171-BD27F9218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703" y="305439"/>
            <a:ext cx="6858000" cy="580093"/>
          </a:xfrm>
        </p:spPr>
        <p:txBody>
          <a:bodyPr>
            <a:noAutofit/>
          </a:bodyPr>
          <a:lstStyle/>
          <a:p>
            <a:pPr algn="l"/>
            <a:r>
              <a:rPr lang="en-US" sz="3000" b="1" dirty="0">
                <a:solidFill>
                  <a:srgbClr val="002060"/>
                </a:solidFill>
              </a:rPr>
              <a:t>Let us begin with two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AA558B4-486C-6C15-0906-BDBBC2AD60D3}"/>
              </a:ext>
            </a:extLst>
          </p:cNvPr>
          <p:cNvSpPr txBox="1"/>
          <p:nvPr/>
        </p:nvSpPr>
        <p:spPr>
          <a:xfrm>
            <a:off x="702130" y="1791331"/>
            <a:ext cx="476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What is a Data Structure?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64C99B-E21F-1B96-F11A-B49A77ACBBFC}"/>
              </a:ext>
            </a:extLst>
          </p:cNvPr>
          <p:cNvSpPr txBox="1"/>
          <p:nvPr/>
        </p:nvSpPr>
        <p:spPr>
          <a:xfrm>
            <a:off x="718459" y="2458469"/>
            <a:ext cx="476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What is an Algorithm?</a:t>
            </a:r>
          </a:p>
        </p:txBody>
      </p:sp>
    </p:spTree>
    <p:extLst>
      <p:ext uri="{BB962C8B-B14F-4D97-AF65-F5344CB8AC3E}">
        <p14:creationId xmlns:p14="http://schemas.microsoft.com/office/powerpoint/2010/main" val="319691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19098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/>
                  <a:t>I</a:t>
                </a:r>
                <a:r>
                  <a:rPr lang="en-US" dirty="0" smtClean="0"/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71390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Down Arrow 3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Free the index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for the new element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39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19098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/>
                  <a:t>I</a:t>
                </a:r>
                <a:r>
                  <a:rPr lang="en-US" dirty="0" smtClean="0"/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71390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Down Arrow 3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Free the index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for the new element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026420"/>
              </p:ext>
            </p:extLst>
          </p:nvPr>
        </p:nvGraphicFramePr>
        <p:xfrm>
          <a:off x="474406" y="3606481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10" name="Curved Up Arrow 9"/>
          <p:cNvSpPr/>
          <p:nvPr/>
        </p:nvSpPr>
        <p:spPr>
          <a:xfrm>
            <a:off x="3264408" y="4079366"/>
            <a:ext cx="411480" cy="2457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4773163" y="3571867"/>
            <a:ext cx="3191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A[n] = A[n-1] i.e., A[8] = A[7]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591128" y="3339974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122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19098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/>
                  <a:t>I</a:t>
                </a:r>
                <a:r>
                  <a:rPr lang="en-US" dirty="0" smtClean="0"/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71390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Down Arrow 3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Free the index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for the new element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591163"/>
              </p:ext>
            </p:extLst>
          </p:nvPr>
        </p:nvGraphicFramePr>
        <p:xfrm>
          <a:off x="474406" y="3606481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10" name="Curved Up Arrow 9"/>
          <p:cNvSpPr/>
          <p:nvPr/>
        </p:nvSpPr>
        <p:spPr>
          <a:xfrm>
            <a:off x="2852928" y="4079366"/>
            <a:ext cx="411480" cy="2457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4773163" y="3571867"/>
            <a:ext cx="3191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A[7] = A[6]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219644" y="3339971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123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19098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/>
                  <a:t>I</a:t>
                </a:r>
                <a:r>
                  <a:rPr lang="en-US" dirty="0" smtClean="0"/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71390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Down Arrow 3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Free the index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for the new element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582666"/>
              </p:ext>
            </p:extLst>
          </p:nvPr>
        </p:nvGraphicFramePr>
        <p:xfrm>
          <a:off x="474406" y="3606481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10" name="Curved Up Arrow 9"/>
          <p:cNvSpPr/>
          <p:nvPr/>
        </p:nvSpPr>
        <p:spPr>
          <a:xfrm>
            <a:off x="2459736" y="4079366"/>
            <a:ext cx="411480" cy="2457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4773163" y="3571867"/>
            <a:ext cx="3191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A[6] = A[5]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776738" y="3325689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19098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/>
                  <a:t>I</a:t>
                </a:r>
                <a:r>
                  <a:rPr lang="en-US" dirty="0" smtClean="0"/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71390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Down Arrow 3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Free the index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for the new element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000280"/>
              </p:ext>
            </p:extLst>
          </p:nvPr>
        </p:nvGraphicFramePr>
        <p:xfrm>
          <a:off x="474406" y="3606481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10" name="Curved Up Arrow 9"/>
          <p:cNvSpPr/>
          <p:nvPr/>
        </p:nvSpPr>
        <p:spPr>
          <a:xfrm>
            <a:off x="1984248" y="4079366"/>
            <a:ext cx="411480" cy="2457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4773163" y="3571867"/>
            <a:ext cx="3191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A[5] = A[4]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390976" y="3339971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9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125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19098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/>
                  <a:t>I</a:t>
                </a:r>
                <a:r>
                  <a:rPr lang="en-US" dirty="0" smtClean="0"/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71390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Down Arrow 3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Free the index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for the new element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807931"/>
              </p:ext>
            </p:extLst>
          </p:nvPr>
        </p:nvGraphicFramePr>
        <p:xfrm>
          <a:off x="474406" y="3606481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10" name="Curved Up Arrow 9"/>
          <p:cNvSpPr/>
          <p:nvPr/>
        </p:nvSpPr>
        <p:spPr>
          <a:xfrm>
            <a:off x="1572768" y="4079366"/>
            <a:ext cx="411480" cy="24574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4773163" y="3571867"/>
            <a:ext cx="3191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A[4] = A[3]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1905194" y="3325689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126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19098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/>
                  <a:t>I</a:t>
                </a:r>
                <a:r>
                  <a:rPr lang="en-US" dirty="0" smtClean="0"/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71390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Down Arrow 3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3822" y="3079566"/>
                <a:ext cx="40543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Free the index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for the new element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405434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451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807931"/>
              </p:ext>
            </p:extLst>
          </p:nvPr>
        </p:nvGraphicFramePr>
        <p:xfrm>
          <a:off x="474406" y="3606481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296328" y="1609300"/>
            <a:ext cx="2974369" cy="11079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400"/>
              </a:spcBef>
            </a:pPr>
            <a:r>
              <a:rPr lang="en-IN" b="1" i="1" dirty="0" smtClean="0">
                <a:latin typeface="Courier New" charset="0"/>
                <a:ea typeface="Times New Roman" charset="0"/>
                <a:cs typeface="Kalinga" charset="0"/>
              </a:rPr>
              <a:t>Algorithm: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Times New Roman" charset="0"/>
                <a:cs typeface="Kalinga" charset="0"/>
              </a:rPr>
              <a:t>Repeat </a:t>
            </a:r>
            <a:r>
              <a:rPr lang="en-IN" b="1" i="1" dirty="0">
                <a:latin typeface="Courier New" charset="0"/>
                <a:ea typeface="Times New Roman" charset="0"/>
                <a:cs typeface="Kalinga" charset="0"/>
              </a:rPr>
              <a:t>for </a:t>
            </a:r>
            <a:r>
              <a:rPr lang="en-IN" b="1" i="1" dirty="0" smtClean="0">
                <a:latin typeface="Courier New" charset="0"/>
                <a:ea typeface="Times New Roman" charset="0"/>
                <a:cs typeface="Kalinga" charset="0"/>
              </a:rPr>
              <a:t>j=UB+1 </a:t>
            </a:r>
            <a:r>
              <a:rPr lang="en-IN" b="1" i="1" dirty="0">
                <a:latin typeface="Courier New" charset="0"/>
                <a:ea typeface="Times New Roman" charset="0"/>
                <a:cs typeface="Kalinga" charset="0"/>
              </a:rPr>
              <a:t>to </a:t>
            </a:r>
            <a:r>
              <a:rPr lang="en-IN" b="1" i="1" dirty="0" err="1">
                <a:latin typeface="Courier New" charset="0"/>
                <a:ea typeface="Times New Roman" charset="0"/>
                <a:cs typeface="Kalinga" charset="0"/>
              </a:rPr>
              <a:t>i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Times New Roman" charset="0"/>
                <a:cs typeface="Kalinga" charset="0"/>
              </a:rPr>
              <a:t>      </a:t>
            </a:r>
            <a:r>
              <a:rPr lang="en-IN" b="1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A[j]=A[j-1]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Times New Roman" charset="0"/>
                <a:cs typeface="Kalinga" charset="0"/>
              </a:rPr>
              <a:t>End Repeat</a:t>
            </a:r>
            <a:endParaRPr lang="en-GB" sz="1600" b="1" dirty="0">
              <a:effectLst/>
              <a:latin typeface="Calibri" charset="0"/>
              <a:ea typeface="Calibri" charset="0"/>
              <a:cs typeface="Kaling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96328" y="3172445"/>
            <a:ext cx="2974369" cy="8720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400"/>
              </a:spcBef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Program Segment: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for(j=n; j&gt;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; j--)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GB" sz="1600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A[j] = A[j-1]</a:t>
            </a:r>
            <a:endParaRPr lang="en-GB" sz="1600" b="1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127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19098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/>
                  <a:t>I</a:t>
                </a:r>
                <a:r>
                  <a:rPr lang="en-US" dirty="0" smtClean="0"/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71390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Down Arrow 3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3822" y="3079566"/>
                <a:ext cx="460914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Free the index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for the new element</a:t>
                </a:r>
              </a:p>
              <a:p>
                <a:endParaRPr lang="en-US" dirty="0" smtClean="0"/>
              </a:p>
              <a:p>
                <a:r>
                  <a:rPr lang="en-US" b="1" dirty="0" smtClean="0"/>
                  <a:t>Step – 2: </a:t>
                </a:r>
                <a:r>
                  <a:rPr lang="en-US" dirty="0" smtClean="0"/>
                  <a:t>Store the element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 smtClean="0"/>
                  <a:t> i.e.,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]=15;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4609144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397"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040127"/>
              </p:ext>
            </p:extLst>
          </p:nvPr>
        </p:nvGraphicFramePr>
        <p:xfrm>
          <a:off x="474406" y="4048264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b="1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762073" y="879839"/>
            <a:ext cx="2974369" cy="13747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400"/>
              </a:spcBef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Algorithm: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j=UB+1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to </a:t>
            </a:r>
            <a:r>
              <a:rPr lang="en-IN" b="1" i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A[j]=A[j-1]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End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33645" y="2761482"/>
            <a:ext cx="4089115" cy="13849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8455" indent="-338455" algn="just"/>
            <a:r>
              <a:rPr lang="en-GB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nsert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A,int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ele,int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i,int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*n){</a:t>
            </a:r>
            <a:endParaRPr lang="en-IN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j;</a:t>
            </a:r>
            <a:endParaRPr lang="en-IN" b="1" i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   for(j=*n; j&gt;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; j--)</a:t>
            </a:r>
          </a:p>
          <a:p>
            <a:pPr marL="338455" indent="-338455" algn="just"/>
            <a:r>
              <a:rPr lang="en-IN" b="1" i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i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GB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 A[j] = A[j-1];</a:t>
            </a:r>
          </a:p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 A[</a:t>
            </a:r>
            <a:r>
              <a:rPr lang="en-GB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GB" b="1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338455" indent="-338455" algn="just"/>
            <a:r>
              <a:rPr lang="en-GB" b="1" dirty="0">
                <a:effectLst/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589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319098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/>
                  <a:t>I</a:t>
                </a:r>
                <a:r>
                  <a:rPr lang="en-US" dirty="0" smtClean="0"/>
                  <a:t>nsert an element at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271390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Down Arrow 3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3822" y="3079566"/>
                <a:ext cx="460914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Free the index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for the new element</a:t>
                </a:r>
              </a:p>
              <a:p>
                <a:endParaRPr lang="en-US" dirty="0" smtClean="0"/>
              </a:p>
              <a:p>
                <a:r>
                  <a:rPr lang="en-US" b="1" dirty="0" smtClean="0"/>
                  <a:t>Step – 2: </a:t>
                </a:r>
                <a:r>
                  <a:rPr lang="en-US" dirty="0" smtClean="0"/>
                  <a:t>Store the element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 smtClean="0"/>
                  <a:t> i.e.,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  <m:r>
                      <a:rPr lang="en-US" i="1" dirty="0" smtClean="0">
                        <a:latin typeface="Cambria Math" charset="0"/>
                      </a:rPr>
                      <m:t>[</m:t>
                    </m:r>
                    <m:r>
                      <a:rPr lang="en-US" i="1" dirty="0" err="1" smtClean="0">
                        <a:latin typeface="Cambria Math" charset="0"/>
                      </a:rPr>
                      <m:t>𝑖</m:t>
                    </m:r>
                    <m:r>
                      <a:rPr lang="en-US" i="1" dirty="0" smtClean="0">
                        <a:latin typeface="Cambria Math" charset="0"/>
                      </a:rPr>
                      <m:t>]=15;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4609144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397"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040127"/>
              </p:ext>
            </p:extLst>
          </p:nvPr>
        </p:nvGraphicFramePr>
        <p:xfrm>
          <a:off x="474406" y="4048264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800" b="1" kern="1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762073" y="879839"/>
            <a:ext cx="2974369" cy="1641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400"/>
              </a:spcBef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Algorithm: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j=UB+1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to </a:t>
            </a:r>
            <a:r>
              <a:rPr lang="en-IN" b="1" i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A[j]=A[j-1]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End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UB=UB+1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33645" y="2761482"/>
            <a:ext cx="4089115" cy="1600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8455" indent="-338455" algn="just"/>
            <a:r>
              <a:rPr lang="en-GB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nsert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A,int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ele,int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i,int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*n){</a:t>
            </a:r>
            <a:endParaRPr lang="en-IN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j;</a:t>
            </a:r>
            <a:endParaRPr lang="en-IN" b="1" i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   for(j=*n; j&gt;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; j--)</a:t>
            </a:r>
          </a:p>
          <a:p>
            <a:pPr marL="338455" indent="-338455" algn="just"/>
            <a:r>
              <a:rPr lang="en-IN" b="1" i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i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GB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 A[j] = A[j-1];</a:t>
            </a:r>
          </a:p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 A[</a:t>
            </a:r>
            <a:r>
              <a:rPr lang="en-GB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GB" b="1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 *n = *n+1;</a:t>
            </a:r>
          </a:p>
          <a:p>
            <a:pPr marL="338455" indent="-338455" algn="just"/>
            <a:r>
              <a:rPr lang="en-GB" b="1" dirty="0">
                <a:effectLst/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42530" y="4597294"/>
                <a:ext cx="49215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Step – 3: </a:t>
                </a:r>
                <a:r>
                  <a:rPr lang="en-US" dirty="0" smtClean="0"/>
                  <a:t>Update the number of elements </a:t>
                </a:r>
                <a:r>
                  <a:rPr lang="en-US" dirty="0"/>
                  <a:t>i</a:t>
                </a:r>
                <a:r>
                  <a:rPr lang="en-US" dirty="0" smtClean="0"/>
                  <a:t>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UB</m:t>
                    </m:r>
                    <m:r>
                      <a:rPr lang="en-US" b="0" i="0" dirty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UB</m:t>
                    </m:r>
                    <m:r>
                      <a:rPr lang="en-US" b="0" i="0" dirty="0" smtClean="0">
                        <a:latin typeface="Cambria Math" charset="0"/>
                      </a:rPr>
                      <m:t>+1</m:t>
                    </m:r>
                    <m:r>
                      <a:rPr lang="en-US" i="1" dirty="0">
                        <a:latin typeface="Cambria Math" charset="0"/>
                      </a:rPr>
                      <m:t>;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30" y="4597294"/>
                <a:ext cx="4921540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71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62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129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23326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762073" y="879839"/>
            <a:ext cx="2974369" cy="1641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400"/>
              </a:spcBef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Algorithm: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j=UB+1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to </a:t>
            </a:r>
            <a:r>
              <a:rPr lang="en-IN" b="1" i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A[j]=A[j-1]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End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UB=UB+1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2487" y="1984659"/>
                <a:ext cx="4883888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Time Complexity:</a:t>
                </a:r>
              </a:p>
              <a:p>
                <a:endParaRPr lang="en-US" sz="1800" dirty="0">
                  <a:solidFill>
                    <a:srgbClr val="00206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r>
                  <a:rPr lang="en-US" sz="1800" b="1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Best Case:</a:t>
                </a:r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insert at UB+1 </a:t>
                </a:r>
              </a:p>
              <a:p>
                <a:endParaRPr lang="en-US" sz="1800" dirty="0" smtClean="0">
                  <a:solidFill>
                    <a:srgbClr val="00206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No element movement, only one assignment.</a:t>
                </a:r>
              </a:p>
              <a:p>
                <a:endParaRPr lang="en-US" sz="1800" dirty="0">
                  <a:solidFill>
                    <a:srgbClr val="002060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r>
                  <a:rPr lang="en-US" sz="1800" dirty="0" smtClean="0">
                    <a:solidFill>
                      <a:srgbClr val="002060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Time complexity is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(1)</m:t>
                    </m:r>
                  </m:oMath>
                </a14:m>
                <a:endParaRPr lang="en-US" sz="1800" dirty="0" smtClean="0"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87" y="1984659"/>
                <a:ext cx="4883888" cy="2462213"/>
              </a:xfrm>
              <a:prstGeom prst="rect">
                <a:avLst/>
              </a:prstGeom>
              <a:blipFill rotWithShape="0">
                <a:blip r:embed="rId2"/>
                <a:stretch>
                  <a:fillRect l="-999" t="-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/>
          <p:cNvSpPr/>
          <p:nvPr/>
        </p:nvSpPr>
        <p:spPr>
          <a:xfrm>
            <a:off x="3628627" y="840741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F05619-9A66-DC83-3703-836F0F3109C3}"/>
              </a:ext>
            </a:extLst>
          </p:cNvPr>
          <p:cNvSpPr txBox="1"/>
          <p:nvPr/>
        </p:nvSpPr>
        <p:spPr>
          <a:xfrm>
            <a:off x="552838" y="963593"/>
            <a:ext cx="776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800" dirty="0">
                <a:latin typeface="Bookman Old Style" panose="020506040505050202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A </a:t>
            </a:r>
            <a:r>
              <a:rPr lang="en-US" sz="1800" b="1" dirty="0">
                <a:latin typeface="Bookman Old Style" panose="02050604050505020204" pitchFamily="18" charset="0"/>
              </a:rPr>
              <a:t>data </a:t>
            </a:r>
            <a:r>
              <a:rPr lang="en-IN" sz="1800" b="1" dirty="0">
                <a:latin typeface="Bookman Old Style" panose="020506040505050202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structure </a:t>
            </a:r>
            <a:r>
              <a:rPr lang="en-IN" sz="1800" dirty="0">
                <a:latin typeface="Bookman Old Style" panose="020506040505050202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defines a data collection of data values, logical relationship among them, the operations that can be applied on the data.</a:t>
            </a:r>
            <a:endParaRPr lang="en-US" sz="1800" dirty="0">
              <a:latin typeface="Bookman Old Style" panose="0205060405050502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BD55D9-3DCD-FB96-D9FC-734709DEA26E}"/>
              </a:ext>
            </a:extLst>
          </p:cNvPr>
          <p:cNvSpPr txBox="1"/>
          <p:nvPr/>
        </p:nvSpPr>
        <p:spPr>
          <a:xfrm>
            <a:off x="552838" y="2490329"/>
            <a:ext cx="7669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Bookman Old Style" panose="020506040505050202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An </a:t>
            </a:r>
            <a:r>
              <a:rPr lang="en-IN" sz="1800" b="1" dirty="0">
                <a:latin typeface="Bookman Old Style" panose="020506040505050202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algorithm</a:t>
            </a:r>
            <a:r>
              <a:rPr lang="en-IN" sz="1800" dirty="0">
                <a:latin typeface="Bookman Old Style" panose="020506040505050202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is a well-defined list of </a:t>
            </a:r>
            <a:r>
              <a:rPr lang="en-IN" sz="1800" i="1" dirty="0">
                <a:latin typeface="Bookman Old Style" panose="020506040505050202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finite unambiguous</a:t>
            </a:r>
            <a:r>
              <a:rPr lang="en-IN" sz="1800" dirty="0">
                <a:latin typeface="Bookman Old Style" panose="020506040505050202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steps for solving a problem. </a:t>
            </a:r>
            <a:endParaRPr lang="en-US" sz="1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33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33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640"/>
                            </p:stCondLst>
                            <p:childTnLst>
                              <p:par>
                                <p:cTn id="10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33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33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113914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762073" y="879839"/>
            <a:ext cx="2974369" cy="1641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400"/>
              </a:spcBef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Algorithm: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j=UB+1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to </a:t>
            </a:r>
            <a:r>
              <a:rPr lang="en-IN" b="1" i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A[j]=A[j-1]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End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UB=UB+1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2487" y="1984659"/>
                <a:ext cx="392262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Time Complexity: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Worst Case:</a:t>
                </a:r>
                <a:r>
                  <a:rPr lang="en-US" dirty="0" smtClean="0"/>
                  <a:t> insert at LB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n elements movements, and one assignment.</a:t>
                </a:r>
              </a:p>
              <a:p>
                <a:endParaRPr lang="en-US" dirty="0"/>
              </a:p>
              <a:p>
                <a:r>
                  <a:rPr lang="en-US" dirty="0" smtClean="0"/>
                  <a:t>Time complexity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87" y="1984659"/>
                <a:ext cx="3922628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466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/>
          <p:cNvSpPr/>
          <p:nvPr/>
        </p:nvSpPr>
        <p:spPr>
          <a:xfrm>
            <a:off x="587476" y="840741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93530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762073" y="879839"/>
            <a:ext cx="2974369" cy="1641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400"/>
              </a:spcBef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Algorithm: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j=UB+1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to </a:t>
            </a:r>
            <a:r>
              <a:rPr lang="en-IN" b="1" i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A[j]=A[j-1]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End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UB=UB+1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4405" y="2103120"/>
                <a:ext cx="8357895" cy="2787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Time Complexity:</a:t>
                </a:r>
              </a:p>
              <a:p>
                <a:endParaRPr lang="en-US" dirty="0"/>
              </a:p>
              <a:p>
                <a:r>
                  <a:rPr lang="en-US" sz="1600" b="1" dirty="0" smtClean="0"/>
                  <a:t>Average Case:</a:t>
                </a:r>
                <a:r>
                  <a:rPr lang="en-US" sz="1600" dirty="0" smtClean="0"/>
                  <a:t> the element may be inserted at any location with equal probability i.e.,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600" dirty="0" smtClean="0"/>
              </a:p>
              <a:p>
                <a:r>
                  <a:rPr lang="en-US" b="1" dirty="0" smtClean="0"/>
                  <a:t>Average number of movements: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IN" sz="16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charset="0"/>
                            </a:rPr>
                            <m:t>1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1</m:t>
                          </m:r>
                        </m:e>
                      </m:nary>
                      <m:r>
                        <a:rPr lang="en-IN" sz="16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charset="0"/>
                            </a:rPr>
                            <m:t>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1</m:t>
                          </m:r>
                        </m:e>
                      </m:nary>
                      <m:r>
                        <a:rPr lang="en-IN" sz="16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1</m:t>
                          </m:r>
                        </m:e>
                      </m:nary>
                      <m:r>
                        <a:rPr lang="en-IN" sz="1600" i="1">
                          <a:latin typeface="Cambria Math" charset="0"/>
                        </a:rPr>
                        <m:t>+….+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GB" sz="1600" dirty="0" smtClean="0"/>
              </a:p>
              <a:p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GB" sz="16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IN" sz="16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IN" sz="16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IN" sz="16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charset="0"/>
                            </a:rPr>
                            <m:t>3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IN" sz="1600" i="1">
                          <a:latin typeface="Cambria Math" charset="0"/>
                        </a:rPr>
                        <m:t>+….+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IN" sz="16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GB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IN" sz="1600" i="1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2</m:t>
                          </m:r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IN" sz="16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16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IN" sz="1600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IN" sz="1600" i="1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5" y="2103120"/>
                <a:ext cx="8357895" cy="2787751"/>
              </a:xfrm>
              <a:prstGeom prst="rect">
                <a:avLst/>
              </a:prstGeom>
              <a:blipFill rotWithShape="0">
                <a:blip r:embed="rId2"/>
                <a:stretch>
                  <a:fillRect l="-438" t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93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132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Deletion </a:t>
            </a:r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Operation on Array</a:t>
            </a:r>
          </a:p>
        </p:txBody>
      </p:sp>
    </p:spTree>
    <p:extLst>
      <p:ext uri="{BB962C8B-B14F-4D97-AF65-F5344CB8AC3E}">
        <p14:creationId xmlns:p14="http://schemas.microsoft.com/office/powerpoint/2010/main" val="103995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133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Deletion </a:t>
            </a:r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Operation on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 smtClean="0"/>
                  <a:t>Delete an element from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53797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Down Arrow 8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Deletion </a:t>
            </a:r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Operation on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 smtClean="0"/>
                  <a:t>Delete an element from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53797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Down Arrow 8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Move all the succeeding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by one position forward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719216"/>
              </p:ext>
            </p:extLst>
          </p:nvPr>
        </p:nvGraphicFramePr>
        <p:xfrm>
          <a:off x="474406" y="3600008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 smtClean="0">
                          <a:effectLst/>
                          <a:latin typeface="Arial"/>
                          <a:ea typeface="Arial"/>
                          <a:cs typeface="Arial"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Curved Up Arrow 3"/>
          <p:cNvSpPr/>
          <p:nvPr/>
        </p:nvSpPr>
        <p:spPr>
          <a:xfrm flipH="1">
            <a:off x="1551396" y="4072893"/>
            <a:ext cx="419802" cy="26280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64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135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Deletion </a:t>
            </a:r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Operation on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 smtClean="0"/>
                  <a:t>Delete an element from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53797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Down Arrow 8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Move all the succeeding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by one position forward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82928"/>
              </p:ext>
            </p:extLst>
          </p:nvPr>
        </p:nvGraphicFramePr>
        <p:xfrm>
          <a:off x="474406" y="3600008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 smtClean="0">
                          <a:effectLst/>
                          <a:latin typeface="Arial"/>
                          <a:ea typeface="Arial"/>
                          <a:cs typeface="Arial"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Curved Up Arrow 3"/>
          <p:cNvSpPr/>
          <p:nvPr/>
        </p:nvSpPr>
        <p:spPr>
          <a:xfrm flipH="1">
            <a:off x="2054828" y="4072893"/>
            <a:ext cx="419802" cy="26280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2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136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Deletion </a:t>
            </a:r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Operation on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 smtClean="0"/>
                  <a:t>Delete an element from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53797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Down Arrow 8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Move all the succeeding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by one position forward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22331"/>
              </p:ext>
            </p:extLst>
          </p:nvPr>
        </p:nvGraphicFramePr>
        <p:xfrm>
          <a:off x="474406" y="3600008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 smtClean="0">
                          <a:effectLst/>
                          <a:latin typeface="Arial"/>
                          <a:ea typeface="Arial"/>
                          <a:cs typeface="Arial"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Curved Up Arrow 3"/>
          <p:cNvSpPr/>
          <p:nvPr/>
        </p:nvSpPr>
        <p:spPr>
          <a:xfrm flipH="1">
            <a:off x="2476066" y="4072893"/>
            <a:ext cx="419802" cy="26280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7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137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Deletion </a:t>
            </a:r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Operation on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 smtClean="0"/>
                  <a:t>Delete an element from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53797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Down Arrow 8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Move all the succeeding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by one position forward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636119"/>
              </p:ext>
            </p:extLst>
          </p:nvPr>
        </p:nvGraphicFramePr>
        <p:xfrm>
          <a:off x="474406" y="3600008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 smtClean="0">
                          <a:effectLst/>
                          <a:latin typeface="Arial"/>
                          <a:ea typeface="Arial"/>
                          <a:cs typeface="Arial"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Curved Up Arrow 3"/>
          <p:cNvSpPr/>
          <p:nvPr/>
        </p:nvSpPr>
        <p:spPr>
          <a:xfrm flipH="1">
            <a:off x="2876756" y="4072893"/>
            <a:ext cx="419802" cy="26280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18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Deletion </a:t>
            </a:r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Operation on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 smtClean="0"/>
                  <a:t>Delete an element from an arbitrary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≥0.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53797"/>
              </p:ext>
            </p:extLst>
          </p:nvPr>
        </p:nvGraphicFramePr>
        <p:xfrm>
          <a:off x="474406" y="2422157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9" name="Down Arrow 8"/>
          <p:cNvSpPr/>
          <p:nvPr/>
        </p:nvSpPr>
        <p:spPr>
          <a:xfrm>
            <a:off x="1481328" y="2173153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- 1: </a:t>
                </a:r>
                <a:r>
                  <a:rPr lang="en-US" dirty="0" smtClean="0"/>
                  <a:t>Move all the succeeding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by one position forward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3079566"/>
                <a:ext cx="809352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2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636119"/>
              </p:ext>
            </p:extLst>
          </p:nvPr>
        </p:nvGraphicFramePr>
        <p:xfrm>
          <a:off x="474406" y="3600008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 smtClean="0">
                          <a:effectLst/>
                          <a:latin typeface="Arial"/>
                          <a:ea typeface="Arial"/>
                          <a:cs typeface="Arial"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4" name="Curved Up Arrow 3"/>
          <p:cNvSpPr/>
          <p:nvPr/>
        </p:nvSpPr>
        <p:spPr>
          <a:xfrm flipH="1">
            <a:off x="2876756" y="4072893"/>
            <a:ext cx="419802" cy="26280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1700" y="4509328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Step - 2: </a:t>
                </a:r>
                <a:r>
                  <a:rPr lang="en-US" dirty="0" smtClean="0"/>
                  <a:t>Reduce UB by 1 i.e.,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𝑈𝐵</m:t>
                    </m:r>
                    <m:r>
                      <a:rPr lang="en-US" i="1" dirty="0" smtClean="0">
                        <a:latin typeface="Cambria Math" charset="0"/>
                      </a:rPr>
                      <m:t>=</m:t>
                    </m:r>
                    <m:r>
                      <a:rPr lang="en-US" i="1" dirty="0" smtClean="0">
                        <a:latin typeface="Cambria Math" charset="0"/>
                      </a:rPr>
                      <m:t>𝑈𝐵</m:t>
                    </m:r>
                    <m:r>
                      <a:rPr lang="en-US" i="1" dirty="0" smtClean="0">
                        <a:latin typeface="Cambria Math" charset="0"/>
                      </a:rPr>
                      <m:t>−1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4509328"/>
                <a:ext cx="809352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4762073" y="879839"/>
            <a:ext cx="2974369" cy="13747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400"/>
              </a:spcBef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Algorithm: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j=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to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UB-1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A[j]=A[j-1]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End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UB=UB-1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47121" y="3449027"/>
            <a:ext cx="3960686" cy="13849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8455" indent="-338455" algn="just"/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delete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*A,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*n){</a:t>
            </a:r>
            <a:endParaRPr lang="en-IN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j;</a:t>
            </a:r>
            <a:endParaRPr lang="en-IN" b="1" i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   for(j=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; j&lt;*n-1;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338455" indent="-338455" algn="just"/>
            <a:r>
              <a:rPr lang="en-IN" b="1" i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i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GB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 A[j] = A[j+1];</a:t>
            </a:r>
          </a:p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 *n = *n-1;</a:t>
            </a:r>
          </a:p>
          <a:p>
            <a:pPr marL="338455" indent="-338455" algn="just"/>
            <a:r>
              <a:rPr lang="en-GB" b="1" dirty="0">
                <a:effectLst/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47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139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Delete </a:t>
            </a:r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Operation on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6449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2487" y="1974385"/>
                <a:ext cx="392262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Time Complexity: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Best Case:</a:t>
                </a:r>
                <a:r>
                  <a:rPr lang="en-US" dirty="0" smtClean="0"/>
                  <a:t> Delete from UB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No element movement, only UB update</a:t>
                </a:r>
              </a:p>
              <a:p>
                <a:endParaRPr lang="en-US" dirty="0"/>
              </a:p>
              <a:p>
                <a:r>
                  <a:rPr lang="en-US" dirty="0" smtClean="0"/>
                  <a:t>Time complexity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(1)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87" y="1974385"/>
                <a:ext cx="3922628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466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/>
          <p:cNvSpPr/>
          <p:nvPr/>
        </p:nvSpPr>
        <p:spPr>
          <a:xfrm>
            <a:off x="3227931" y="840741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62073" y="879839"/>
            <a:ext cx="2974369" cy="13747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400"/>
              </a:spcBef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Algorithm: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j=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to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UB-1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A[j]=A[j-1]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End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UB=UB-1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7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29F9ECC-E892-FC53-2D7B-38805FA51696}"/>
              </a:ext>
            </a:extLst>
          </p:cNvPr>
          <p:cNvSpPr txBox="1"/>
          <p:nvPr/>
        </p:nvSpPr>
        <p:spPr>
          <a:xfrm>
            <a:off x="204822" y="3717449"/>
            <a:ext cx="23789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You have a collection of 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34E344-65E1-7B46-4528-C72DAA3BA583}"/>
              </a:ext>
            </a:extLst>
          </p:cNvPr>
          <p:cNvSpPr txBox="1"/>
          <p:nvPr/>
        </p:nvSpPr>
        <p:spPr>
          <a:xfrm>
            <a:off x="601825" y="471197"/>
            <a:ext cx="79076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The task is to arrange them so that you can systematically search the collection and locate a book.</a:t>
            </a:r>
          </a:p>
        </p:txBody>
      </p:sp>
    </p:spTree>
    <p:extLst>
      <p:ext uri="{BB962C8B-B14F-4D97-AF65-F5344CB8AC3E}">
        <p14:creationId xmlns:p14="http://schemas.microsoft.com/office/powerpoint/2010/main" val="418251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Operation on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2487" y="1984659"/>
                <a:ext cx="392262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Time Complexity: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Worst Case:</a:t>
                </a:r>
                <a:r>
                  <a:rPr lang="en-US" dirty="0" smtClean="0"/>
                  <a:t> Delete from LB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N-1 elements movements</a:t>
                </a:r>
              </a:p>
              <a:p>
                <a:endParaRPr lang="en-US" dirty="0"/>
              </a:p>
              <a:p>
                <a:r>
                  <a:rPr lang="en-US" dirty="0" smtClean="0"/>
                  <a:t>Time complexity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87" y="1984659"/>
                <a:ext cx="3922628" cy="2031325"/>
              </a:xfrm>
              <a:prstGeom prst="rect">
                <a:avLst/>
              </a:prstGeom>
              <a:blipFill rotWithShape="0">
                <a:blip r:embed="rId2"/>
                <a:stretch>
                  <a:fillRect l="-466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Down Arrow 14"/>
          <p:cNvSpPr/>
          <p:nvPr/>
        </p:nvSpPr>
        <p:spPr>
          <a:xfrm>
            <a:off x="587476" y="840741"/>
            <a:ext cx="109728" cy="2032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62073" y="879839"/>
            <a:ext cx="2974369" cy="13747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400"/>
              </a:spcBef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Algorithm: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j=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to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UB-1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A[j]=A[j-1]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End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UB=UB-1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4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Insertion Operation on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173262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4404" y="2103120"/>
                <a:ext cx="8145613" cy="2556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Time Complexity:</a:t>
                </a:r>
              </a:p>
              <a:p>
                <a:endParaRPr lang="en-US" dirty="0"/>
              </a:p>
              <a:p>
                <a:r>
                  <a:rPr lang="en-US" sz="1600" b="1" dirty="0" smtClean="0"/>
                  <a:t>Average Case:</a:t>
                </a:r>
                <a:r>
                  <a:rPr lang="en-US" sz="1600" dirty="0" smtClean="0"/>
                  <a:t> Element may be deleted from any location with equal probability i.e.,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600" dirty="0" smtClean="0"/>
              </a:p>
              <a:p>
                <a:r>
                  <a:rPr lang="en-US" b="1" dirty="0" smtClean="0"/>
                  <a:t>Average number of movements: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IN" sz="16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charset="0"/>
                            </a:rPr>
                            <m:t>1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1</m:t>
                          </m:r>
                        </m:e>
                      </m:nary>
                      <m:r>
                        <a:rPr lang="en-IN" sz="16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charset="0"/>
                            </a:rPr>
                            <m:t>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1</m:t>
                          </m:r>
                        </m:e>
                      </m:nary>
                      <m:r>
                        <a:rPr lang="en-IN" sz="16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charset="0"/>
                            </a:rPr>
                            <m:t>3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1</m:t>
                          </m:r>
                        </m:e>
                      </m:nary>
                      <m:r>
                        <a:rPr lang="en-IN" sz="1600" i="1">
                          <a:latin typeface="Cambria Math" charset="0"/>
                        </a:rPr>
                        <m:t>+….+</m:t>
                      </m:r>
                      <m:f>
                        <m:fPr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IN" sz="1600" i="1">
                              <a:latin typeface="Cambria Math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GB" sz="1600" dirty="0" smtClean="0"/>
              </a:p>
              <a:p>
                <a:endParaRPr lang="en-GB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GB" sz="16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4" y="2103120"/>
                <a:ext cx="8145613" cy="2556084"/>
              </a:xfrm>
              <a:prstGeom prst="rect">
                <a:avLst/>
              </a:prstGeom>
              <a:blipFill rotWithShape="0">
                <a:blip r:embed="rId2"/>
                <a:stretch>
                  <a:fillRect l="-449" t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762073" y="879839"/>
            <a:ext cx="2974369" cy="13747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Bef>
                <a:spcPts val="400"/>
              </a:spcBef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Algorithm:</a:t>
            </a: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j=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to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UB-1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A[j]=A[j-1]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End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Repeat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 algn="just">
              <a:spcBef>
                <a:spcPts val="400"/>
              </a:spcBef>
              <a:buFont typeface="+mj-lt"/>
              <a:buAutoNum type="arabicPeriod"/>
            </a:pP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UB=UB-1</a:t>
            </a:r>
            <a:endParaRPr lang="en-GB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1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142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Update </a:t>
            </a:r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Operation on Array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048782"/>
              </p:ext>
            </p:extLst>
          </p:nvPr>
        </p:nvGraphicFramePr>
        <p:xfrm>
          <a:off x="474406" y="1079693"/>
          <a:ext cx="3850708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296003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296003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474139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14760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  <a:gridCol w="414760"/>
                <a:gridCol w="414760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Task: </a:t>
                </a:r>
                <a:r>
                  <a:rPr lang="en-US" dirty="0" smtClean="0"/>
                  <a:t>Replace the value at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</a:rPr>
                      <m:t>𝑖</m:t>
                    </m:r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≥0</m:t>
                    </m:r>
                  </m:oMath>
                </a14:m>
                <a:r>
                  <a:rPr lang="en-US" dirty="0" smtClean="0"/>
                  <a:t> by another </a:t>
                </a:r>
                <a:r>
                  <a:rPr lang="en-US" dirty="0" err="1" smtClean="0"/>
                  <a:t>value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1865376"/>
                <a:ext cx="809352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73822" y="2335944"/>
                <a:ext cx="809352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It needs only one assignment operator i.e.,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dirty="0" err="1" smtClean="0">
                            <a:latin typeface="Cambria Math" charset="0"/>
                          </a:rPr>
                          <m:t>𝒊</m:t>
                        </m:r>
                      </m:e>
                    </m:d>
                    <m:r>
                      <a:rPr lang="en-US" b="1" i="1" dirty="0" smtClean="0">
                        <a:latin typeface="Cambria Math" charset="0"/>
                      </a:rPr>
                      <m:t>=</m:t>
                    </m:r>
                    <m:r>
                      <a:rPr lang="en-US" b="1" i="1" dirty="0" smtClean="0">
                        <a:latin typeface="Cambria Math" charset="0"/>
                      </a:rPr>
                      <m:t>𝒏𝒆𝒘</m:t>
                    </m:r>
                    <m:r>
                      <a:rPr lang="en-US" b="1" i="1" dirty="0" smtClean="0">
                        <a:latin typeface="Cambria Math" charset="0"/>
                      </a:rPr>
                      <m:t> </m:t>
                    </m:r>
                    <m:r>
                      <a:rPr lang="en-US" b="1" i="1" dirty="0" smtClean="0">
                        <a:latin typeface="Cambria Math" charset="0"/>
                      </a:rPr>
                      <m:t>𝒗𝒂𝒍𝒖𝒆</m:t>
                    </m:r>
                    <m:r>
                      <a:rPr lang="en-US" b="1" i="1" dirty="0" smtClean="0">
                        <a:latin typeface="Cambria Math" charset="0"/>
                      </a:rPr>
                      <m:t>;</m:t>
                    </m:r>
                  </m:oMath>
                </a14:m>
                <a:endParaRPr lang="en-US" b="1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Time Complexity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(1)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2335944"/>
                <a:ext cx="8093522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226" t="-34711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41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143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Putting all together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4154CC9-5B0D-BDC0-A31E-FE362206587E}"/>
              </a:ext>
            </a:extLst>
          </p:cNvPr>
          <p:cNvSpPr txBox="1"/>
          <p:nvPr/>
        </p:nvSpPr>
        <p:spPr>
          <a:xfrm>
            <a:off x="268632" y="934105"/>
            <a:ext cx="4046517" cy="19851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56699" indent="-256699" algn="just"/>
            <a:r>
              <a:rPr lang="en-IN" sz="1350" b="1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#include &lt;</a:t>
            </a:r>
            <a:r>
              <a:rPr lang="en-IN" sz="1350" b="1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stdio.h</a:t>
            </a:r>
            <a:r>
              <a:rPr lang="en-IN" sz="1350" b="1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&gt;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b="1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main</a:t>
            </a:r>
            <a:r>
              <a:rPr lang="en-IN" sz="1350" b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(){</a:t>
            </a:r>
          </a:p>
          <a:p>
            <a:pPr marL="253841" indent="-253841" algn="just"/>
            <a:r>
              <a:rPr lang="en-IN" sz="1350" b="1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</a:t>
            </a:r>
            <a:r>
              <a:rPr lang="en-IN" sz="1350" b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</a:t>
            </a:r>
            <a:r>
              <a:rPr lang="en-IN" sz="1350" b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int</a:t>
            </a:r>
            <a:r>
              <a:rPr lang="en-IN" sz="1350" b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n=5;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b="1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</a:t>
            </a:r>
            <a:r>
              <a:rPr lang="en-IN" sz="1350" b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int</a:t>
            </a:r>
            <a:r>
              <a:rPr lang="en-IN" sz="1350" b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collection</a:t>
            </a:r>
            <a:r>
              <a:rPr lang="en-IN" sz="1350" b="1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[]={3, 10, 4, 6, 7</a:t>
            </a:r>
            <a:r>
              <a:rPr lang="en-IN" sz="1350" b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};</a:t>
            </a:r>
          </a:p>
          <a:p>
            <a:pPr marL="253841" indent="-253841" algn="just"/>
            <a:r>
              <a:rPr lang="en-IN" sz="1350" b="1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</a:t>
            </a:r>
            <a:r>
              <a:rPr lang="en-IN" sz="1350" b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</a:t>
            </a:r>
            <a:r>
              <a:rPr lang="en-IN" sz="1350" b="1" dirty="0" err="1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printf</a:t>
            </a:r>
            <a:r>
              <a:rPr lang="en-IN" sz="1350" b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(“%d”, search(A,10,n));</a:t>
            </a:r>
          </a:p>
          <a:p>
            <a:pPr marL="253841" indent="-253841" algn="just"/>
            <a:r>
              <a:rPr lang="en-IN" sz="1350" b="1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</a:t>
            </a:r>
            <a:r>
              <a:rPr lang="en-IN" sz="1350" b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insert(A,15,3,&amp;n);  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b="1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 </a:t>
            </a:r>
            <a:r>
              <a:rPr lang="en-IN" sz="1350" b="1" dirty="0" smtClean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delete(A, 2, &amp;n);</a:t>
            </a:r>
          </a:p>
          <a:p>
            <a:pPr marL="253841" indent="-253841" algn="just"/>
            <a:r>
              <a:rPr lang="en-US" sz="1500" b="1" dirty="0" smtClean="0">
                <a:latin typeface="Calibri" panose="020F0502020204030204" pitchFamily="34" charset="0"/>
                <a:ea typeface="Calibri" panose="020F0502020204030204" pitchFamily="34" charset="0"/>
                <a:cs typeface="Kalinga" panose="020B0502040204020203" pitchFamily="34" charset="0"/>
              </a:rPr>
              <a:t>       display(A, n);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r>
              <a:rPr lang="en-IN" sz="1350" b="1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} </a:t>
            </a:r>
            <a:endParaRPr lang="en-US" sz="1050" b="1" dirty="0"/>
          </a:p>
        </p:txBody>
      </p:sp>
      <p:sp>
        <p:nvSpPr>
          <p:cNvPr id="10" name="Rectangle 9"/>
          <p:cNvSpPr/>
          <p:nvPr/>
        </p:nvSpPr>
        <p:spPr>
          <a:xfrm>
            <a:off x="4376793" y="2632649"/>
            <a:ext cx="4561724" cy="13849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oid delete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*A,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*n){</a:t>
            </a:r>
            <a:endParaRPr lang="en-IN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j;</a:t>
            </a:r>
            <a:endParaRPr lang="en-IN" b="1" i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   for(j=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; j&lt;*n-1;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338455" indent="-338455" algn="just"/>
            <a:r>
              <a:rPr lang="en-IN" b="1" i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i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GB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 A[j] = A[j+1];</a:t>
            </a:r>
          </a:p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 *n = *n-1;</a:t>
            </a:r>
          </a:p>
          <a:p>
            <a:pPr marL="338455" indent="-338455" algn="just"/>
            <a:r>
              <a:rPr lang="en-GB" b="1" dirty="0">
                <a:effectLst/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76793" y="945534"/>
            <a:ext cx="4561724" cy="1600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oid </a:t>
            </a:r>
            <a:r>
              <a:rPr lang="en-GB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nsert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*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A,int</a:t>
            </a:r>
            <a:r>
              <a:rPr lang="en-IN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ele,int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i,int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*n){</a:t>
            </a:r>
            <a:endParaRPr lang="en-IN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j;</a:t>
            </a:r>
            <a:endParaRPr lang="en-IN" b="1" i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   for(j=*n; j&gt;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; j--)</a:t>
            </a:r>
          </a:p>
          <a:p>
            <a:pPr marL="338455" indent="-338455" algn="just"/>
            <a:r>
              <a:rPr lang="en-IN" b="1" i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i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GB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 A[j] = A[j-1];</a:t>
            </a:r>
          </a:p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 A[</a:t>
            </a:r>
            <a:r>
              <a:rPr lang="en-GB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GB" b="1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   *n = *n+1;</a:t>
            </a:r>
          </a:p>
          <a:p>
            <a:pPr marL="338455" indent="-338455" algn="just"/>
            <a:r>
              <a:rPr lang="en-GB" b="1" dirty="0">
                <a:effectLst/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8906" y="2991284"/>
            <a:ext cx="4046517" cy="18466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38455" indent="-338455" algn="just"/>
            <a:r>
              <a:rPr lang="en-GB" b="1" dirty="0" err="1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GB" b="1" dirty="0" err="1" smtClean="0">
                <a:latin typeface="Courier New" charset="0"/>
                <a:ea typeface="Times New Roman" charset="0"/>
                <a:cs typeface="Kalinga" charset="0"/>
              </a:rPr>
              <a:t>nt</a:t>
            </a:r>
            <a:r>
              <a:rPr lang="en-GB" b="1" dirty="0" smtClean="0">
                <a:latin typeface="Courier New" charset="0"/>
                <a:ea typeface="Times New Roman" charset="0"/>
                <a:cs typeface="Kalinga" charset="0"/>
              </a:rPr>
              <a:t> s</a:t>
            </a:r>
            <a:r>
              <a:rPr lang="en-IN" b="1" dirty="0" err="1" smtClean="0">
                <a:latin typeface="Courier New" charset="0"/>
                <a:ea typeface="Times New Roman" charset="0"/>
                <a:cs typeface="Kalinga" charset="0"/>
              </a:rPr>
              <a:t>earch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(</a:t>
            </a:r>
            <a:r>
              <a:rPr lang="en-IN" b="1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 A[], </a:t>
            </a:r>
            <a:r>
              <a:rPr lang="en-IN" b="1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 </a:t>
            </a:r>
            <a:r>
              <a:rPr lang="en-IN" b="1" dirty="0" err="1" smtClean="0">
                <a:latin typeface="Courier New" charset="0"/>
                <a:ea typeface="Times New Roman" charset="0"/>
                <a:cs typeface="Kalinga" charset="0"/>
              </a:rPr>
              <a:t>ele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, </a:t>
            </a:r>
            <a:r>
              <a:rPr lang="en-IN" b="1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 n){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b="1" dirty="0">
                <a:latin typeface="Courier New" charset="0"/>
                <a:ea typeface="Times New Roman" charset="0"/>
                <a:cs typeface="Kalinga" charset="0"/>
              </a:rPr>
              <a:t> 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b="1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 </a:t>
            </a:r>
            <a:r>
              <a:rPr lang="en-IN" b="1" dirty="0" smtClean="0">
                <a:latin typeface="Times New Roman" charset="0"/>
                <a:ea typeface="Times New Roman" charset="0"/>
                <a:cs typeface="Courier New" charset="0"/>
              </a:rPr>
              <a:t>/* </a:t>
            </a:r>
            <a:r>
              <a:rPr lang="en-IN" b="1" dirty="0">
                <a:latin typeface="Times New Roman" charset="0"/>
                <a:ea typeface="Times New Roman" charset="0"/>
                <a:cs typeface="Courier New" charset="0"/>
              </a:rPr>
              <a:t>check every element in the </a:t>
            </a:r>
            <a:r>
              <a:rPr lang="en-IN" b="1" dirty="0" smtClean="0">
                <a:latin typeface="Times New Roman" charset="0"/>
                <a:ea typeface="Times New Roman" charset="0"/>
                <a:cs typeface="Courier New" charset="0"/>
              </a:rPr>
              <a:t>collection */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b="1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 for(</a:t>
            </a:r>
            <a:r>
              <a:rPr lang="en-IN" b="1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=0</a:t>
            </a:r>
            <a:r>
              <a:rPr lang="en-IN" b="1" dirty="0">
                <a:latin typeface="Courier New" charset="0"/>
                <a:ea typeface="Times New Roman" charset="0"/>
                <a:cs typeface="Kalinga" charset="0"/>
              </a:rPr>
              <a:t>; </a:t>
            </a:r>
            <a:r>
              <a:rPr lang="en-IN" b="1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&lt;n; </a:t>
            </a:r>
            <a:r>
              <a:rPr lang="en-IN" b="1" dirty="0" err="1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b="1" dirty="0">
                <a:latin typeface="Courier New" charset="0"/>
                <a:ea typeface="Times New Roman" charset="0"/>
                <a:cs typeface="Kalinga" charset="0"/>
              </a:rPr>
              <a:t>++) {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b="1" dirty="0">
                <a:latin typeface="Courier New" charset="0"/>
                <a:ea typeface="Times New Roman" charset="0"/>
                <a:cs typeface="Kalinga" charset="0"/>
              </a:rPr>
              <a:t>       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if(A[</a:t>
            </a:r>
            <a:r>
              <a:rPr lang="en-IN" b="1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b="1" dirty="0">
                <a:latin typeface="Courier New" charset="0"/>
                <a:ea typeface="Times New Roman" charset="0"/>
                <a:cs typeface="Kalinga" charset="0"/>
              </a:rPr>
              <a:t>] == </a:t>
            </a:r>
            <a:r>
              <a:rPr lang="en-IN" b="1" dirty="0" err="1" smtClean="0">
                <a:latin typeface="Courier New" charset="0"/>
                <a:ea typeface="Times New Roman" charset="0"/>
                <a:cs typeface="Kalinga" charset="0"/>
              </a:rPr>
              <a:t>ele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)</a:t>
            </a:r>
            <a:r>
              <a:rPr lang="en-GB" sz="1600" b="1" dirty="0" smtClean="0">
                <a:latin typeface="Calibri" charset="0"/>
                <a:ea typeface="Calibri" charset="0"/>
                <a:cs typeface="Kalinga" charset="0"/>
              </a:rPr>
              <a:t> 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return </a:t>
            </a:r>
            <a:r>
              <a:rPr lang="en-IN" b="1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;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b="1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 }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b="1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 </a:t>
            </a:r>
            <a:r>
              <a:rPr lang="en-US" b="1" dirty="0" smtClean="0">
                <a:latin typeface="Courier New" charset="0"/>
                <a:ea typeface="Times New Roman" charset="0"/>
                <a:cs typeface="Kalinga" charset="0"/>
              </a:rPr>
              <a:t>return -1;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r>
              <a:rPr lang="en-IN" b="1" dirty="0">
                <a:latin typeface="Courier New" charset="0"/>
                <a:ea typeface="Times New Roman" charset="0"/>
              </a:rPr>
              <a:t>}</a:t>
            </a:r>
            <a:r>
              <a:rPr lang="en-GB" b="1" dirty="0"/>
              <a:t> 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4376793" y="4116149"/>
            <a:ext cx="4561724" cy="7386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oid update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*A,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  <a:endParaRPr lang="en-IN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A[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GB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GB" b="1" dirty="0">
                <a:effectLst/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366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690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F19485-8135-335D-8ADC-26B2255E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6" y="1953795"/>
            <a:ext cx="7886700" cy="670881"/>
          </a:xfrm>
        </p:spPr>
        <p:txBody>
          <a:bodyPr>
            <a:normAutofit/>
          </a:bodyPr>
          <a:lstStyle/>
          <a:p>
            <a:r>
              <a:rPr lang="en-IN" sz="2700" dirty="0" smtClean="0">
                <a:solidFill>
                  <a:srgbClr val="002060"/>
                </a:solidFill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Sparse Matrix</a:t>
            </a:r>
            <a:endParaRPr lang="en-US" sz="2700" dirty="0">
              <a:solidFill>
                <a:srgbClr val="002060"/>
              </a:solidFill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1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146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311700" y="762400"/>
            <a:ext cx="8287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It is </a:t>
            </a:r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 special type of matrix with a relatively high proportion of zero elements. 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3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147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311700" y="762400"/>
            <a:ext cx="8287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It is </a:t>
            </a:r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 special type of matrix with a relatively high proportion of zero elements. 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1699" y="1317700"/>
            <a:ext cx="74555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Some of the definitions are – </a:t>
            </a:r>
            <a:endParaRPr lang="en-IN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IN" sz="1800" i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more </a:t>
            </a:r>
            <a:r>
              <a:rPr lang="en-IN" sz="1800" i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number of zero entries than non-zero </a:t>
            </a:r>
            <a:r>
              <a:rPr lang="en-IN" sz="1800" i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entries</a:t>
            </a:r>
            <a:endParaRPr lang="en-IN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IN" sz="1800" i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matrix </a:t>
            </a:r>
            <a:r>
              <a:rPr lang="en-IN" sz="1800" i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with more than two third zeroes </a:t>
            </a:r>
            <a:r>
              <a:rPr lang="en-IN" sz="1800" i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entries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r>
              <a:rPr lang="en-GB" sz="1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5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148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311700" y="762400"/>
            <a:ext cx="8287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It is </a:t>
            </a:r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 special type of matrix with a relatively high proportion of zero elements. 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1699" y="1317700"/>
            <a:ext cx="74555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Some of the definitions are – </a:t>
            </a:r>
            <a:endParaRPr lang="en-IN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IN" sz="1800" i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more </a:t>
            </a:r>
            <a:r>
              <a:rPr lang="en-IN" sz="1800" i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number of zero entries than non-zero </a:t>
            </a:r>
            <a:r>
              <a:rPr lang="en-IN" sz="1800" i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entries</a:t>
            </a:r>
            <a:endParaRPr lang="en-IN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IN" sz="1800" i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matrix </a:t>
            </a:r>
            <a:r>
              <a:rPr lang="en-IN" sz="1800" i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with more than two third zeroes </a:t>
            </a:r>
            <a:r>
              <a:rPr lang="en-IN" sz="1800" i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entries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r>
              <a:rPr lang="en-GB" sz="1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1698" y="2607600"/>
            <a:ext cx="81607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Question?</a:t>
            </a:r>
          </a:p>
          <a:p>
            <a:r>
              <a:rPr lang="en-IN" sz="1800" i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IN" sz="1800" i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 </a:t>
            </a:r>
            <a:r>
              <a:rPr lang="en-IN" sz="1800" i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it necessary to store the zero entries in memory, as it is known to have zero values</a:t>
            </a:r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?</a:t>
            </a:r>
            <a:r>
              <a:rPr lang="en-GB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43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149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53" y="1040472"/>
            <a:ext cx="2446177" cy="16745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5537" y="986323"/>
            <a:ext cx="5373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Two Cases:</a:t>
            </a:r>
          </a:p>
          <a:p>
            <a:endParaRPr lang="en-US" sz="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Store all the elements, including zeroes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Store only the non-zero elements</a:t>
            </a:r>
          </a:p>
        </p:txBody>
      </p:sp>
    </p:spTree>
    <p:extLst>
      <p:ext uri="{BB962C8B-B14F-4D97-AF65-F5344CB8AC3E}">
        <p14:creationId xmlns:p14="http://schemas.microsoft.com/office/powerpoint/2010/main" val="14443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12" name="Half Frame 11">
            <a:extLst>
              <a:ext uri="{FF2B5EF4-FFF2-40B4-BE49-F238E27FC236}">
                <a16:creationId xmlns:a16="http://schemas.microsoft.com/office/drawing/2014/main" xmlns="" id="{B7171060-1409-E35E-80F0-037C362E4B27}"/>
              </a:ext>
            </a:extLst>
          </p:cNvPr>
          <p:cNvSpPr/>
          <p:nvPr/>
        </p:nvSpPr>
        <p:spPr>
          <a:xfrm rot="10800000">
            <a:off x="4817337" y="139963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xmlns="" id="{C63E2ECC-D9B7-6205-F226-37CA0AFB875C}"/>
              </a:ext>
            </a:extLst>
          </p:cNvPr>
          <p:cNvSpPr/>
          <p:nvPr/>
        </p:nvSpPr>
        <p:spPr>
          <a:xfrm rot="10800000" flipH="1">
            <a:off x="4621428" y="140249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xmlns="" id="{0FED8B9E-589E-739E-F996-CAB9A9F13E7B}"/>
              </a:ext>
            </a:extLst>
          </p:cNvPr>
          <p:cNvSpPr/>
          <p:nvPr/>
        </p:nvSpPr>
        <p:spPr>
          <a:xfrm rot="10800000">
            <a:off x="5166418" y="1396540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xmlns="" id="{07C93F81-2F20-7C3E-8D69-373F585040C9}"/>
              </a:ext>
            </a:extLst>
          </p:cNvPr>
          <p:cNvSpPr/>
          <p:nvPr/>
        </p:nvSpPr>
        <p:spPr>
          <a:xfrm rot="10800000" flipH="1">
            <a:off x="4970509" y="1399399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xmlns="" id="{EE5CDB16-580F-6400-7C28-AC4CB9BCD3F4}"/>
              </a:ext>
            </a:extLst>
          </p:cNvPr>
          <p:cNvSpPr/>
          <p:nvPr/>
        </p:nvSpPr>
        <p:spPr>
          <a:xfrm rot="10800000">
            <a:off x="5524762" y="1396540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xmlns="" id="{12279258-BA88-BF6E-8FC3-47D52A5E0815}"/>
              </a:ext>
            </a:extLst>
          </p:cNvPr>
          <p:cNvSpPr/>
          <p:nvPr/>
        </p:nvSpPr>
        <p:spPr>
          <a:xfrm rot="10800000" flipH="1">
            <a:off x="5328853" y="1399399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xmlns="" id="{9419BF1B-F1D5-A1A2-17FC-41493EF7DA65}"/>
              </a:ext>
            </a:extLst>
          </p:cNvPr>
          <p:cNvSpPr/>
          <p:nvPr/>
        </p:nvSpPr>
        <p:spPr>
          <a:xfrm rot="10800000">
            <a:off x="5873844" y="1393448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xmlns="" id="{48C8DBF1-8A7A-0177-084B-073208862015}"/>
              </a:ext>
            </a:extLst>
          </p:cNvPr>
          <p:cNvSpPr/>
          <p:nvPr/>
        </p:nvSpPr>
        <p:spPr>
          <a:xfrm rot="10800000" flipH="1">
            <a:off x="5677935" y="1396308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xmlns="" id="{E886FDD7-31FE-6DCE-545B-FB965481141E}"/>
              </a:ext>
            </a:extLst>
          </p:cNvPr>
          <p:cNvSpPr/>
          <p:nvPr/>
        </p:nvSpPr>
        <p:spPr>
          <a:xfrm rot="10800000">
            <a:off x="6229102" y="139036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xmlns="" id="{5F0F2617-5729-B66F-B14D-71DBAC39AD08}"/>
              </a:ext>
            </a:extLst>
          </p:cNvPr>
          <p:cNvSpPr/>
          <p:nvPr/>
        </p:nvSpPr>
        <p:spPr>
          <a:xfrm rot="10800000" flipH="1">
            <a:off x="6033193" y="139322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C7BAC79-D662-C14B-80C0-97AD74E1AF09}"/>
              </a:ext>
            </a:extLst>
          </p:cNvPr>
          <p:cNvSpPr/>
          <p:nvPr/>
        </p:nvSpPr>
        <p:spPr>
          <a:xfrm>
            <a:off x="4707924" y="1031790"/>
            <a:ext cx="166816" cy="630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2DE612F-F471-C85E-2D6A-B89DBA9F0D92}"/>
              </a:ext>
            </a:extLst>
          </p:cNvPr>
          <p:cNvSpPr/>
          <p:nvPr/>
        </p:nvSpPr>
        <p:spPr>
          <a:xfrm>
            <a:off x="5058423" y="1031789"/>
            <a:ext cx="166816" cy="630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46772CB-A9BB-92E7-89FA-E2CB31FD6CC9}"/>
              </a:ext>
            </a:extLst>
          </p:cNvPr>
          <p:cNvSpPr/>
          <p:nvPr/>
        </p:nvSpPr>
        <p:spPr>
          <a:xfrm>
            <a:off x="5424633" y="1031788"/>
            <a:ext cx="166816" cy="63019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55E0D40-662D-2F58-F6B6-FC0DD9D8638B}"/>
              </a:ext>
            </a:extLst>
          </p:cNvPr>
          <p:cNvSpPr/>
          <p:nvPr/>
        </p:nvSpPr>
        <p:spPr>
          <a:xfrm>
            <a:off x="5761341" y="1031787"/>
            <a:ext cx="166816" cy="63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88AE782-E2F5-3BEB-04BB-724D63ADDEAC}"/>
              </a:ext>
            </a:extLst>
          </p:cNvPr>
          <p:cNvSpPr/>
          <p:nvPr/>
        </p:nvSpPr>
        <p:spPr>
          <a:xfrm>
            <a:off x="6116651" y="1024597"/>
            <a:ext cx="166816" cy="6301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6B33FAC-914D-87F2-EB59-BA82AFE33D19}"/>
              </a:ext>
            </a:extLst>
          </p:cNvPr>
          <p:cNvSpPr txBox="1"/>
          <p:nvPr/>
        </p:nvSpPr>
        <p:spPr>
          <a:xfrm>
            <a:off x="4695345" y="1658516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BF10BDB-6ED8-DDC9-B757-21B42ECA89F0}"/>
              </a:ext>
            </a:extLst>
          </p:cNvPr>
          <p:cNvSpPr txBox="1"/>
          <p:nvPr/>
        </p:nvSpPr>
        <p:spPr>
          <a:xfrm>
            <a:off x="5026585" y="1653851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2784287-C597-15D8-9B64-92D01F1BF4BE}"/>
              </a:ext>
            </a:extLst>
          </p:cNvPr>
          <p:cNvSpPr txBox="1"/>
          <p:nvPr/>
        </p:nvSpPr>
        <p:spPr>
          <a:xfrm>
            <a:off x="5404469" y="1660844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B1D772E-37B3-6CA2-885C-7D4ED03FB65C}"/>
              </a:ext>
            </a:extLst>
          </p:cNvPr>
          <p:cNvSpPr txBox="1"/>
          <p:nvPr/>
        </p:nvSpPr>
        <p:spPr>
          <a:xfrm>
            <a:off x="5733376" y="1667843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CB4B20E-0010-417A-AC3C-F1810602BD0E}"/>
              </a:ext>
            </a:extLst>
          </p:cNvPr>
          <p:cNvSpPr txBox="1"/>
          <p:nvPr/>
        </p:nvSpPr>
        <p:spPr>
          <a:xfrm>
            <a:off x="6097275" y="1660844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6FE55D-668E-EE3C-F2CA-ED17F1828A2C}"/>
              </a:ext>
            </a:extLst>
          </p:cNvPr>
          <p:cNvSpPr txBox="1"/>
          <p:nvPr/>
        </p:nvSpPr>
        <p:spPr>
          <a:xfrm>
            <a:off x="556890" y="378135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Scenario I</a:t>
            </a:r>
          </a:p>
        </p:txBody>
      </p:sp>
    </p:spTree>
    <p:extLst>
      <p:ext uri="{BB962C8B-B14F-4D97-AF65-F5344CB8AC3E}">
        <p14:creationId xmlns:p14="http://schemas.microsoft.com/office/powerpoint/2010/main" val="278378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5 0.03033 L 0.21237 -0.09236 L 0.38138 -0.21111 " pathEditMode="relative" ptsTypes="AAA">
                                      <p:cBhvr>
                                        <p:cTn id="6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0833 L 0.16302 -0.01527 L 0.2763 -0.01389 L 0.37422 -0.03565 L 0.41107 -0.14027 L 0.41107 -0.14027 L 0.41107 -0.14027 " pathEditMode="relative" ptsTypes="AAAAAAA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93 -0.02269 L 0.21745 0.00578 L 0.43086 0.03588 L 0.46849 -0.0676 L 0.46849 -0.0676 " pathEditMode="relative" ptsTypes="AAAAA">
                                      <p:cBhvr>
                                        <p:cTn id="8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5208 L 0.20429 0.07523 L 0.41471 0.07662 L 0.53945 0.00439 L 0.54492 -0.00232 L 0.52422 -0.26343 L 0.52422 -0.26343 " pathEditMode="relative" ptsTypes="AAAAAAA">
                                      <p:cBhvr>
                                        <p:cTn id="9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8542 L 0.39153 0.02893 L 0.4858 -0.11806 " pathEditMode="relative" ptsTypes="AAA">
                                      <p:cBhvr>
                                        <p:cTn id="10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1"/>
      <p:bldP spid="31" grpId="1"/>
      <p:bldP spid="32" grpId="1"/>
      <p:bldP spid="33" grpId="1"/>
      <p:bldP spid="34" grpId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Special Sparse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150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311700" y="824044"/>
            <a:ext cx="82877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Triangular Matrices</a:t>
            </a:r>
          </a:p>
          <a:p>
            <a:pPr marL="285750" indent="-285750">
              <a:buFont typeface="Arial" charset="0"/>
              <a:buChar char="•"/>
            </a:pPr>
            <a:endParaRPr lang="en-IN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endParaRPr lang="en-IN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endParaRPr lang="en-IN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endParaRPr lang="en-IN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endParaRPr lang="en-IN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endParaRPr lang="en-IN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endParaRPr lang="en-IN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Diagonal and Tri-diagonal Matrices 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" y="1309208"/>
            <a:ext cx="2291138" cy="1434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432" y="1309208"/>
            <a:ext cx="2240072" cy="14166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97" y="3357030"/>
            <a:ext cx="2250254" cy="14243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561" y="3394961"/>
            <a:ext cx="2208943" cy="140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Lower Triangular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151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7" y="1535236"/>
            <a:ext cx="2291138" cy="14341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0416" y="887208"/>
            <a:ext cx="7849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Store only the non-zero elements in memory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6C96BB6-7538-6424-7D4A-717D7E144405}"/>
              </a:ext>
            </a:extLst>
          </p:cNvPr>
          <p:cNvGrpSpPr/>
          <p:nvPr/>
        </p:nvGrpSpPr>
        <p:grpSpPr>
          <a:xfrm>
            <a:off x="7044603" y="1322337"/>
            <a:ext cx="634487" cy="2064683"/>
            <a:chOff x="9392804" y="1763115"/>
            <a:chExt cx="845982" cy="27529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DBA6AC4-0FC9-F18D-F4D3-CB1FD7328991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A49885A8-BDE3-829E-DCD4-51E0355206F6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E8AC847-F245-3DE7-340C-151E1CCD210B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45B6E7BF-F461-D12E-5ACC-227CD2509C43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rgbClr val="C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344B79A-E06B-46A4-99B0-B75C72839495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0E915CCC-25DE-0ED9-C451-050EF20BB7B3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30930E5-892D-7C7A-91B7-62524C103241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7B63F8-E251-1CB5-8ACB-1DDCBE51501D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6" name="Rectangle 5"/>
          <p:cNvSpPr/>
          <p:nvPr/>
        </p:nvSpPr>
        <p:spPr>
          <a:xfrm>
            <a:off x="6956328" y="3494110"/>
            <a:ext cx="803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Times New Roman" charset="0"/>
                <a:ea typeface="Calibri" charset="0"/>
                <a:cs typeface="Times New Roman" charset="0"/>
              </a:rPr>
              <a:t>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Lower Triangular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152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7" y="1535236"/>
            <a:ext cx="2291138" cy="14341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0416" y="887208"/>
            <a:ext cx="7849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Store only the non-zero elements in memory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6C96BB6-7538-6424-7D4A-717D7E144405}"/>
              </a:ext>
            </a:extLst>
          </p:cNvPr>
          <p:cNvGrpSpPr/>
          <p:nvPr/>
        </p:nvGrpSpPr>
        <p:grpSpPr>
          <a:xfrm>
            <a:off x="7044603" y="1322337"/>
            <a:ext cx="634487" cy="2064683"/>
            <a:chOff x="9392804" y="1763115"/>
            <a:chExt cx="845982" cy="27529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DBA6AC4-0FC9-F18D-F4D3-CB1FD7328991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A49885A8-BDE3-829E-DCD4-51E0355206F6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E8AC847-F245-3DE7-340C-151E1CCD210B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45B6E7BF-F461-D12E-5ACC-227CD2509C43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rgbClr val="C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344B79A-E06B-46A4-99B0-B75C72839495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0E915CCC-25DE-0ED9-C451-050EF20BB7B3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30930E5-892D-7C7A-91B7-62524C103241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7B63F8-E251-1CB5-8ACB-1DDCBE51501D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6" name="Rectangle 5"/>
          <p:cNvSpPr/>
          <p:nvPr/>
        </p:nvSpPr>
        <p:spPr>
          <a:xfrm>
            <a:off x="6956328" y="3494110"/>
            <a:ext cx="803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Times New Roman" charset="0"/>
                <a:ea typeface="Calibri" charset="0"/>
                <a:cs typeface="Times New Roman" charset="0"/>
              </a:rPr>
              <a:t>Memory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11700" y="3306954"/>
            <a:ext cx="78494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Row major order </a:t>
            </a:r>
          </a:p>
          <a:p>
            <a:endParaRPr lang="en-IN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Column major order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9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Lower Triangular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153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7" y="1535236"/>
            <a:ext cx="2291138" cy="14341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0416" y="887208"/>
            <a:ext cx="7849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Store only the non-zero elements in memory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6C96BB6-7538-6424-7D4A-717D7E144405}"/>
              </a:ext>
            </a:extLst>
          </p:cNvPr>
          <p:cNvGrpSpPr/>
          <p:nvPr/>
        </p:nvGrpSpPr>
        <p:grpSpPr>
          <a:xfrm>
            <a:off x="7044603" y="1322337"/>
            <a:ext cx="634487" cy="2064683"/>
            <a:chOff x="9392804" y="1763115"/>
            <a:chExt cx="845982" cy="27529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DBA6AC4-0FC9-F18D-F4D3-CB1FD7328991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A49885A8-BDE3-829E-DCD4-51E0355206F6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E8AC847-F245-3DE7-340C-151E1CCD210B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45B6E7BF-F461-D12E-5ACC-227CD2509C43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rgbClr val="C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C344B79A-E06B-46A4-99B0-B75C72839495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0E915CCC-25DE-0ED9-C451-050EF20BB7B3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C30930E5-892D-7C7A-91B7-62524C103241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7B63F8-E251-1CB5-8ACB-1DDCBE51501D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6" name="Rectangle 5"/>
          <p:cNvSpPr/>
          <p:nvPr/>
        </p:nvSpPr>
        <p:spPr>
          <a:xfrm>
            <a:off x="6956328" y="3494110"/>
            <a:ext cx="8034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Times New Roman" charset="0"/>
                <a:ea typeface="Calibri" charset="0"/>
                <a:cs typeface="Times New Roman" charset="0"/>
              </a:rPr>
              <a:t>Memory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11700" y="3306954"/>
            <a:ext cx="78494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Row major order </a:t>
            </a:r>
          </a:p>
          <a:p>
            <a:endParaRPr lang="en-IN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Column major order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39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Lower Triangular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154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390416" y="887208"/>
            <a:ext cx="7849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Store only the non-zero elements in memory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6" y="1381348"/>
            <a:ext cx="4602822" cy="2665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Lower Triangular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155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390416" y="887208"/>
            <a:ext cx="7849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Store only the non-zero elements in memory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6" y="1381348"/>
            <a:ext cx="4602822" cy="266593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5085708" y="1456664"/>
            <a:ext cx="3832261" cy="26776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8455" indent="-338455" algn="just"/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main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(){</a:t>
            </a:r>
            <a:endParaRPr lang="en-IN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i,j,k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=0, n=5;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B[25];</a:t>
            </a:r>
            <a:endParaRPr lang="en-IN" b="1" i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  for(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&lt;n;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++){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 for(j=0; j&lt;n;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	 if(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&gt;=j){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	  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scanf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(“%d”, &amp;B[k]);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	   k++;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	 }   </a:t>
            </a:r>
          </a:p>
          <a:p>
            <a:pPr marL="338455" indent="-338455" algn="just"/>
            <a:r>
              <a:rPr lang="en-IN" b="1" i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i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en-GB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338455" indent="-338455" algn="just"/>
            <a:r>
              <a:rPr lang="en-GB" b="1" dirty="0">
                <a:effectLst/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73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Lower Triangular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156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390416" y="887208"/>
            <a:ext cx="7849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Store only the non-zero elements in memory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6" y="1381348"/>
            <a:ext cx="4602822" cy="266593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/>
          <p:cNvSpPr/>
          <p:nvPr/>
        </p:nvSpPr>
        <p:spPr>
          <a:xfrm>
            <a:off x="5085708" y="1456664"/>
            <a:ext cx="3832261" cy="26776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8455" indent="-338455" algn="just"/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main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(){</a:t>
            </a:r>
            <a:endParaRPr lang="en-IN" b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dirty="0" err="1" smtClean="0">
                <a:latin typeface="Courier New" charset="0"/>
                <a:ea typeface="Courier New" charset="0"/>
                <a:cs typeface="Courier New" charset="0"/>
              </a:rPr>
              <a:t>i,j,k</a:t>
            </a:r>
            <a:r>
              <a:rPr lang="en-IN" b="1" dirty="0" smtClean="0">
                <a:latin typeface="Courier New" charset="0"/>
                <a:ea typeface="Courier New" charset="0"/>
                <a:cs typeface="Courier New" charset="0"/>
              </a:rPr>
              <a:t>=0, n=5;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B[25];</a:t>
            </a:r>
            <a:endParaRPr lang="en-IN" b="1" i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  for(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=0;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&lt;n;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++){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  for(j=0; j&lt;n;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j++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	 if(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&gt;=j){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	   </a:t>
            </a:r>
            <a:r>
              <a:rPr lang="en-IN" b="1" i="1" dirty="0" err="1" smtClean="0">
                <a:latin typeface="Courier New" charset="0"/>
                <a:ea typeface="Courier New" charset="0"/>
                <a:cs typeface="Courier New" charset="0"/>
              </a:rPr>
              <a:t>scanf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(“%d”, &amp;B[k]);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	   k++;</a:t>
            </a:r>
          </a:p>
          <a:p>
            <a:pPr marL="338455" indent="-338455" algn="just"/>
            <a:r>
              <a:rPr lang="en-IN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IN" b="1" i="1" dirty="0" smtClean="0">
                <a:latin typeface="Courier New" charset="0"/>
                <a:ea typeface="Courier New" charset="0"/>
                <a:cs typeface="Courier New" charset="0"/>
              </a:rPr>
              <a:t>	 }   </a:t>
            </a:r>
          </a:p>
          <a:p>
            <a:pPr marL="338455" indent="-338455" algn="just"/>
            <a:r>
              <a:rPr lang="en-IN" b="1" i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b="1" i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b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en-GB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GB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GB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338455" indent="-338455" algn="just"/>
            <a:r>
              <a:rPr lang="en-GB" b="1" dirty="0">
                <a:effectLst/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1700" y="4355440"/>
            <a:ext cx="50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What is the effective address of A[ </a:t>
            </a:r>
            <a:r>
              <a:rPr lang="en-US" sz="1800" b="1" dirty="0" err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 ][ j ] ?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54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Lower Triangular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157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390416" y="887208"/>
            <a:ext cx="7849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Store only the non-zero elements in memory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6" y="1381348"/>
            <a:ext cx="4602822" cy="266593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91293" y="1524087"/>
                <a:ext cx="3929865" cy="1070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𝑏𝑎𝑠𝑒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𝑎𝑑𝑑𝑟𝑒𝑠𝑠</m:t>
                      </m:r>
                      <m:r>
                        <a:rPr lang="en-US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𝐿𝐵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)(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𝐿𝐵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>
                                  <a:latin typeface="Cambria Math" charset="0"/>
                                </a:rPr>
                                <m:t>+(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>
                          <a:latin typeface="Cambria Math" charset="0"/>
                        </a:rPr>
                        <m:t>×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293" y="1524087"/>
                <a:ext cx="3929865" cy="1070165"/>
              </a:xfrm>
              <a:prstGeom prst="rect">
                <a:avLst/>
              </a:prstGeom>
              <a:blipFill rotWithShape="0">
                <a:blip r:embed="rId3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7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Lower Triangular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158</a:t>
            </a:fld>
            <a:endParaRPr lang="uk-UA"/>
          </a:p>
        </p:txBody>
      </p:sp>
      <p:sp>
        <p:nvSpPr>
          <p:cNvPr id="3" name="Rectangle 2"/>
          <p:cNvSpPr/>
          <p:nvPr/>
        </p:nvSpPr>
        <p:spPr>
          <a:xfrm>
            <a:off x="390416" y="887208"/>
            <a:ext cx="7849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Store only the non-zero elements in memory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16" y="1381348"/>
            <a:ext cx="4602822" cy="266593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91293" y="1524087"/>
                <a:ext cx="3929865" cy="1070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𝑏𝑎𝑠𝑒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𝑎𝑑𝑑𝑟𝑒𝑠𝑠</m:t>
                      </m:r>
                      <m:r>
                        <a:rPr lang="en-US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𝐿𝐵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)(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𝐿𝐵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>
                                  <a:latin typeface="Cambria Math" charset="0"/>
                                </a:rPr>
                                <m:t>+(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𝐿𝐵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>
                          <a:latin typeface="Cambria Math" charset="0"/>
                        </a:rPr>
                        <m:t>×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293" y="1524087"/>
                <a:ext cx="3929865" cy="1070165"/>
              </a:xfrm>
              <a:prstGeom prst="rect">
                <a:avLst/>
              </a:prstGeom>
              <a:blipFill rotWithShape="0">
                <a:blip r:embed="rId3"/>
                <a:stretch>
                  <a:fillRect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239843" y="2764138"/>
                <a:ext cx="3506965" cy="864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4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3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=1000+</m:t>
                      </m:r>
                    </m:oMath>
                  </m:oMathPara>
                </a14:m>
                <a:endParaRPr lang="en-US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4−0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4−0+1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charset="0"/>
                                </a:rPr>
                                <m:t>3−0</m:t>
                              </m:r>
                            </m:e>
                          </m:d>
                        </m:e>
                      </m:d>
                      <m:r>
                        <a:rPr lang="en-US">
                          <a:latin typeface="Cambria Math" charset="0"/>
                        </a:rPr>
                        <m:t>×2=1026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843" y="2764138"/>
                <a:ext cx="3506965" cy="864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67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Lower Triangular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159</a:t>
            </a:fld>
            <a:endParaRPr lang="uk-UA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96" y="852433"/>
            <a:ext cx="4977562" cy="24866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1700" y="3305682"/>
                <a:ext cx="6602808" cy="6491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𝑏𝑎𝑠𝑒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𝑎𝑑𝑑𝑟𝑒𝑠𝑠</m:t>
                      </m:r>
                      <m:r>
                        <a:rPr lang="en-US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charset="0"/>
                                    </a:rPr>
                                    <m:t>)(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𝐿𝐵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𝑈𝐵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>
                          <a:latin typeface="Cambria Math" charset="0"/>
                        </a:rPr>
                        <m:t>×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3305682"/>
                <a:ext cx="6602808" cy="649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9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12" name="Half Frame 11">
            <a:extLst>
              <a:ext uri="{FF2B5EF4-FFF2-40B4-BE49-F238E27FC236}">
                <a16:creationId xmlns:a16="http://schemas.microsoft.com/office/drawing/2014/main" xmlns="" id="{B7171060-1409-E35E-80F0-037C362E4B27}"/>
              </a:ext>
            </a:extLst>
          </p:cNvPr>
          <p:cNvSpPr/>
          <p:nvPr/>
        </p:nvSpPr>
        <p:spPr>
          <a:xfrm rot="10800000">
            <a:off x="4817337" y="139963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xmlns="" id="{C63E2ECC-D9B7-6205-F226-37CA0AFB875C}"/>
              </a:ext>
            </a:extLst>
          </p:cNvPr>
          <p:cNvSpPr/>
          <p:nvPr/>
        </p:nvSpPr>
        <p:spPr>
          <a:xfrm rot="10800000" flipH="1">
            <a:off x="4621428" y="140249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xmlns="" id="{0FED8B9E-589E-739E-F996-CAB9A9F13E7B}"/>
              </a:ext>
            </a:extLst>
          </p:cNvPr>
          <p:cNvSpPr/>
          <p:nvPr/>
        </p:nvSpPr>
        <p:spPr>
          <a:xfrm rot="10800000">
            <a:off x="5166418" y="1396540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xmlns="" id="{07C93F81-2F20-7C3E-8D69-373F585040C9}"/>
              </a:ext>
            </a:extLst>
          </p:cNvPr>
          <p:cNvSpPr/>
          <p:nvPr/>
        </p:nvSpPr>
        <p:spPr>
          <a:xfrm rot="10800000" flipH="1">
            <a:off x="4970509" y="1399399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xmlns="" id="{EE5CDB16-580F-6400-7C28-AC4CB9BCD3F4}"/>
              </a:ext>
            </a:extLst>
          </p:cNvPr>
          <p:cNvSpPr/>
          <p:nvPr/>
        </p:nvSpPr>
        <p:spPr>
          <a:xfrm rot="10800000">
            <a:off x="5524762" y="1396540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xmlns="" id="{12279258-BA88-BF6E-8FC3-47D52A5E0815}"/>
              </a:ext>
            </a:extLst>
          </p:cNvPr>
          <p:cNvSpPr/>
          <p:nvPr/>
        </p:nvSpPr>
        <p:spPr>
          <a:xfrm rot="10800000" flipH="1">
            <a:off x="5328853" y="1399399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xmlns="" id="{9419BF1B-F1D5-A1A2-17FC-41493EF7DA65}"/>
              </a:ext>
            </a:extLst>
          </p:cNvPr>
          <p:cNvSpPr/>
          <p:nvPr/>
        </p:nvSpPr>
        <p:spPr>
          <a:xfrm rot="10800000">
            <a:off x="5873844" y="1393448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xmlns="" id="{48C8DBF1-8A7A-0177-084B-073208862015}"/>
              </a:ext>
            </a:extLst>
          </p:cNvPr>
          <p:cNvSpPr/>
          <p:nvPr/>
        </p:nvSpPr>
        <p:spPr>
          <a:xfrm rot="10800000" flipH="1">
            <a:off x="5677935" y="1396308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xmlns="" id="{E886FDD7-31FE-6DCE-545B-FB965481141E}"/>
              </a:ext>
            </a:extLst>
          </p:cNvPr>
          <p:cNvSpPr/>
          <p:nvPr/>
        </p:nvSpPr>
        <p:spPr>
          <a:xfrm rot="10800000">
            <a:off x="6229102" y="139036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xmlns="" id="{5F0F2617-5729-B66F-B14D-71DBAC39AD08}"/>
              </a:ext>
            </a:extLst>
          </p:cNvPr>
          <p:cNvSpPr/>
          <p:nvPr/>
        </p:nvSpPr>
        <p:spPr>
          <a:xfrm rot="10800000" flipH="1">
            <a:off x="6033193" y="139322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C7BAC79-D662-C14B-80C0-97AD74E1AF09}"/>
              </a:ext>
            </a:extLst>
          </p:cNvPr>
          <p:cNvSpPr/>
          <p:nvPr/>
        </p:nvSpPr>
        <p:spPr>
          <a:xfrm>
            <a:off x="4707924" y="1031790"/>
            <a:ext cx="166816" cy="630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2DE612F-F471-C85E-2D6A-B89DBA9F0D92}"/>
              </a:ext>
            </a:extLst>
          </p:cNvPr>
          <p:cNvSpPr/>
          <p:nvPr/>
        </p:nvSpPr>
        <p:spPr>
          <a:xfrm>
            <a:off x="5058423" y="1031789"/>
            <a:ext cx="166816" cy="630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46772CB-A9BB-92E7-89FA-E2CB31FD6CC9}"/>
              </a:ext>
            </a:extLst>
          </p:cNvPr>
          <p:cNvSpPr/>
          <p:nvPr/>
        </p:nvSpPr>
        <p:spPr>
          <a:xfrm>
            <a:off x="5424633" y="1031788"/>
            <a:ext cx="166816" cy="63019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55E0D40-662D-2F58-F6B6-FC0DD9D8638B}"/>
              </a:ext>
            </a:extLst>
          </p:cNvPr>
          <p:cNvSpPr/>
          <p:nvPr/>
        </p:nvSpPr>
        <p:spPr>
          <a:xfrm>
            <a:off x="5761341" y="1031787"/>
            <a:ext cx="166816" cy="63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88AE782-E2F5-3BEB-04BB-724D63ADDEAC}"/>
              </a:ext>
            </a:extLst>
          </p:cNvPr>
          <p:cNvSpPr/>
          <p:nvPr/>
        </p:nvSpPr>
        <p:spPr>
          <a:xfrm>
            <a:off x="6116651" y="1024597"/>
            <a:ext cx="166816" cy="6301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6B33FAC-914D-87F2-EB59-BA82AFE33D19}"/>
              </a:ext>
            </a:extLst>
          </p:cNvPr>
          <p:cNvSpPr txBox="1"/>
          <p:nvPr/>
        </p:nvSpPr>
        <p:spPr>
          <a:xfrm>
            <a:off x="4695345" y="1658516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BF10BDB-6ED8-DDC9-B757-21B42ECA89F0}"/>
              </a:ext>
            </a:extLst>
          </p:cNvPr>
          <p:cNvSpPr txBox="1"/>
          <p:nvPr/>
        </p:nvSpPr>
        <p:spPr>
          <a:xfrm>
            <a:off x="5026585" y="1653851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2784287-C597-15D8-9B64-92D01F1BF4BE}"/>
              </a:ext>
            </a:extLst>
          </p:cNvPr>
          <p:cNvSpPr txBox="1"/>
          <p:nvPr/>
        </p:nvSpPr>
        <p:spPr>
          <a:xfrm>
            <a:off x="5404469" y="1660844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B1D772E-37B3-6CA2-885C-7D4ED03FB65C}"/>
              </a:ext>
            </a:extLst>
          </p:cNvPr>
          <p:cNvSpPr txBox="1"/>
          <p:nvPr/>
        </p:nvSpPr>
        <p:spPr>
          <a:xfrm>
            <a:off x="5733376" y="1667843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CB4B20E-0010-417A-AC3C-F1810602BD0E}"/>
              </a:ext>
            </a:extLst>
          </p:cNvPr>
          <p:cNvSpPr txBox="1"/>
          <p:nvPr/>
        </p:nvSpPr>
        <p:spPr>
          <a:xfrm>
            <a:off x="6097275" y="1660844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F13F18-B173-91E6-0581-3E39F2B06B3A}"/>
              </a:ext>
            </a:extLst>
          </p:cNvPr>
          <p:cNvSpPr txBox="1"/>
          <p:nvPr/>
        </p:nvSpPr>
        <p:spPr>
          <a:xfrm>
            <a:off x="556890" y="378135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Scenario I</a:t>
            </a:r>
          </a:p>
        </p:txBody>
      </p:sp>
    </p:spTree>
    <p:extLst>
      <p:ext uri="{BB962C8B-B14F-4D97-AF65-F5344CB8AC3E}">
        <p14:creationId xmlns:p14="http://schemas.microsoft.com/office/powerpoint/2010/main" val="99672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49 -0.00301 L 0.31914 0.11551 L 0.40951 -0.11713 " pathEditMode="relative" ptsTypes="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4652 L 0.31992 0.10115 L 0.49049 0.10254 L 0.51888 -0.2595 " pathEditMode="relative" ptsTypes="AA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0.00556 L 0.17955 0.04931 L 0.25078 -0.06921 L 0.39622 -0.20787 " pathEditMode="relative" ptsTypes="AA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66 0.05185 L 0.25989 0.02453 L 0.46354 0.05463 L 0.4789 -0.11389 " pathEditMode="relative" ptsTypes="AA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15 -0.03635 L 0.19831 0.00578 L 0.43789 0.07268 L 0.47005 -0.04306 " pathEditMode="relative" ptsTypes="AA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Right Lower Triangular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160</a:t>
            </a:fld>
            <a:endParaRPr lang="uk-UA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96" y="852433"/>
            <a:ext cx="4977562" cy="24866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1700" y="3305682"/>
                <a:ext cx="6602808" cy="6491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𝑏𝑎𝑠𝑒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𝑎𝑑𝑑𝑟𝑒𝑠𝑠</m:t>
                      </m:r>
                      <m:r>
                        <a:rPr lang="en-US"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charset="0"/>
                                    </a:rPr>
                                    <m:t>)(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𝐿𝐵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  <m:r>
                                        <a:rPr lang="en-US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𝐿𝐵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endChr m:val=""/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𝑈𝐵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>
                          <a:latin typeface="Cambria Math" charset="0"/>
                        </a:rPr>
                        <m:t>×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3305682"/>
                <a:ext cx="6602808" cy="6491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1698" y="4043197"/>
                <a:ext cx="7496661" cy="6491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2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3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=1000+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2−0)(2−0+1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3−0)−(4−2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>
                          <a:latin typeface="Cambria Math" charset="0"/>
                        </a:rPr>
                        <m:t>×2=1000+(3+1)×2=1008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8" y="4043197"/>
                <a:ext cx="7496661" cy="6491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3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Diagonal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161</a:t>
            </a:fld>
            <a:endParaRPr lang="uk-UA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38" y="762400"/>
            <a:ext cx="3259262" cy="147736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8338" y="2641177"/>
                <a:ext cx="320081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𝑏𝑎𝑠𝑒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𝑎𝑑𝑑𝑟𝑒𝑠𝑠</m:t>
                      </m:r>
                      <m:r>
                        <a:rPr lang="en-US">
                          <a:latin typeface="Cambria Math" charset="0"/>
                        </a:rPr>
                        <m:t>+(</m:t>
                      </m:r>
                      <m:r>
                        <a:rPr lang="en-US" i="1">
                          <a:latin typeface="Cambria Math" charset="0"/>
                        </a:rPr>
                        <m:t>𝑖</m:t>
                      </m:r>
                      <m:r>
                        <a:rPr lang="en-US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𝐿𝐵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)×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38" y="2641177"/>
                <a:ext cx="3200813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82353" b="-10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62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Tri-Diagonal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162</a:t>
            </a:fld>
            <a:endParaRPr lang="uk-UA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4" y="762400"/>
            <a:ext cx="5225051" cy="230957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1699" y="3071973"/>
                <a:ext cx="5513747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𝑨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𝒊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𝒋</m:t>
                          </m:r>
                        </m:e>
                      </m:d>
                      <m:r>
                        <a:rPr lang="en-US" b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𝒃𝒂𝒔𝒆</m:t>
                      </m:r>
                      <m:r>
                        <a:rPr lang="en-US" b="1">
                          <a:solidFill>
                            <a:srgbClr val="00206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𝒂𝒅𝒅𝒓𝒆𝒔𝒔</m:t>
                      </m:r>
                      <m:r>
                        <a:rPr lang="en-US" b="1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  <m:r>
                                    <a:rPr lang="en-US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𝑳𝑩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  <m:r>
                                    <a:rPr lang="en-US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×</m:t>
                              </m:r>
                              <m: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𝟑</m:t>
                              </m:r>
                              <m:r>
                                <a:rPr lang="en-US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𝟐</m:t>
                              </m:r>
                              <m:r>
                                <a:rPr lang="en-US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+(</m:t>
                              </m:r>
                              <m: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𝒋</m:t>
                              </m:r>
                              <m:r>
                                <a:rPr lang="en-US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  <m:r>
                                <a:rPr lang="en-US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b="1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US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𝒌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3071973"/>
                <a:ext cx="5513747" cy="335476"/>
              </a:xfrm>
              <a:prstGeom prst="rect">
                <a:avLst/>
              </a:prstGeom>
              <a:blipFill rotWithShape="0">
                <a:blip r:embed="rId3"/>
                <a:stretch>
                  <a:fillRect t="-92727" b="-15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1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Tri-Diagonal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163</a:t>
            </a:fld>
            <a:endParaRPr lang="uk-UA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4" y="762400"/>
            <a:ext cx="5225051" cy="230957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1699" y="3071973"/>
                <a:ext cx="5513747" cy="335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charset="0"/>
                        </a:rPr>
                        <m:t>𝑨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𝒊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𝒋</m:t>
                          </m:r>
                        </m:e>
                      </m:d>
                      <m:r>
                        <a:rPr lang="en-US" b="1">
                          <a:solidFill>
                            <a:srgbClr val="00206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𝒃𝒂𝒔𝒆</m:t>
                      </m:r>
                      <m:r>
                        <a:rPr lang="en-US" b="1">
                          <a:solidFill>
                            <a:srgbClr val="002060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𝒂𝒅𝒅𝒓𝒆𝒔𝒔</m:t>
                      </m:r>
                      <m:r>
                        <a:rPr lang="en-US" b="1">
                          <a:solidFill>
                            <a:srgbClr val="002060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𝒊</m:t>
                                  </m:r>
                                  <m:r>
                                    <a:rPr lang="en-US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𝑳𝑩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002060"/>
                                          </a:solidFill>
                                          <a:latin typeface="Cambria Math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  <m:r>
                                    <a:rPr lang="en-US" b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solidFill>
                                        <a:srgbClr val="002060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×</m:t>
                              </m:r>
                              <m: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𝟑</m:t>
                              </m:r>
                              <m:r>
                                <a:rPr lang="en-US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𝟐</m:t>
                              </m:r>
                              <m:r>
                                <a:rPr lang="en-US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+(</m:t>
                              </m:r>
                              <m: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𝒋</m:t>
                              </m:r>
                              <m:r>
                                <a:rPr lang="en-US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  <m:r>
                                <a:rPr lang="en-US" b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rgbClr val="002060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</m:e>
                          </m:d>
                        </m:e>
                      </m:d>
                      <m:r>
                        <a:rPr lang="en-US" b="1">
                          <a:solidFill>
                            <a:srgbClr val="002060"/>
                          </a:solidFill>
                          <a:latin typeface="Cambria Math" charset="0"/>
                        </a:rPr>
                        <m:t>×</m:t>
                      </m:r>
                      <m:r>
                        <a:rPr lang="en-US" b="1" i="1">
                          <a:solidFill>
                            <a:srgbClr val="002060"/>
                          </a:solidFill>
                          <a:latin typeface="Cambria Math" charset="0"/>
                        </a:rPr>
                        <m:t>𝒌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3071973"/>
                <a:ext cx="5513747" cy="335476"/>
              </a:xfrm>
              <a:prstGeom prst="rect">
                <a:avLst/>
              </a:prstGeom>
              <a:blipFill rotWithShape="0">
                <a:blip r:embed="rId3"/>
                <a:stretch>
                  <a:fillRect t="-92727" b="-15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1699" y="3627273"/>
                <a:ext cx="526716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3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=1000+((3−0−1)×3+2+(2−3+1))×2=1016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99" y="3627273"/>
                <a:ext cx="5267168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93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Sparse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164</a:t>
            </a:fld>
            <a:endParaRPr lang="uk-UA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32" y="1040237"/>
            <a:ext cx="5403637" cy="2946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284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766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F19485-8135-335D-8ADC-26B2255E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6" y="1953795"/>
            <a:ext cx="7886700" cy="670881"/>
          </a:xfrm>
        </p:spPr>
        <p:txBody>
          <a:bodyPr>
            <a:normAutofit/>
          </a:bodyPr>
          <a:lstStyle/>
          <a:p>
            <a:r>
              <a:rPr lang="en-IN" sz="2700" dirty="0" smtClean="0">
                <a:solidFill>
                  <a:srgbClr val="002060"/>
                </a:solidFill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Abstract </a:t>
            </a:r>
            <a:r>
              <a:rPr lang="en-IN" sz="2700" dirty="0">
                <a:solidFill>
                  <a:srgbClr val="002060"/>
                </a:solidFill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IN" sz="2700" dirty="0" smtClean="0">
                <a:solidFill>
                  <a:srgbClr val="002060"/>
                </a:solidFill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 (ADT)</a:t>
            </a:r>
            <a:endParaRPr lang="en-US" sz="2700" dirty="0">
              <a:solidFill>
                <a:srgbClr val="002060"/>
              </a:solidFill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95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167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30" y="2238294"/>
            <a:ext cx="1047964" cy="19638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5490796" y="4202126"/>
            <a:ext cx="225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John, </a:t>
            </a:r>
            <a:r>
              <a:rPr lang="en-US" sz="1800" b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 Beginner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6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168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30" y="2238294"/>
            <a:ext cx="1047964" cy="19638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5490796" y="4202126"/>
            <a:ext cx="225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John, </a:t>
            </a:r>
            <a:r>
              <a:rPr lang="en-US" sz="1800" b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 Beginner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700" y="1028583"/>
            <a:ext cx="838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 has a task that needs to be solved using array. But, he does not know how to implement operations on array. 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9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4" y="1736327"/>
            <a:ext cx="859294" cy="2465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30" y="2238294"/>
            <a:ext cx="1047964" cy="1963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542167" y="4202126"/>
            <a:ext cx="187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Bob</a:t>
            </a:r>
            <a:r>
              <a:rPr lang="en-US" sz="1800" b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, an Expert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5490796" y="4202126"/>
            <a:ext cx="225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John, </a:t>
            </a:r>
            <a:r>
              <a:rPr lang="en-US" sz="1800" b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 Beginner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700" y="1028583"/>
            <a:ext cx="838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 has a task that needs to be solved using array. But, he does not know how to implement operations on array. 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12" name="Half Frame 11">
            <a:extLst>
              <a:ext uri="{FF2B5EF4-FFF2-40B4-BE49-F238E27FC236}">
                <a16:creationId xmlns:a16="http://schemas.microsoft.com/office/drawing/2014/main" xmlns="" id="{B7171060-1409-E35E-80F0-037C362E4B27}"/>
              </a:ext>
            </a:extLst>
          </p:cNvPr>
          <p:cNvSpPr/>
          <p:nvPr/>
        </p:nvSpPr>
        <p:spPr>
          <a:xfrm rot="10800000">
            <a:off x="4817337" y="139963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xmlns="" id="{C63E2ECC-D9B7-6205-F226-37CA0AFB875C}"/>
              </a:ext>
            </a:extLst>
          </p:cNvPr>
          <p:cNvSpPr/>
          <p:nvPr/>
        </p:nvSpPr>
        <p:spPr>
          <a:xfrm rot="10800000" flipH="1">
            <a:off x="4621428" y="140249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xmlns="" id="{0FED8B9E-589E-739E-F996-CAB9A9F13E7B}"/>
              </a:ext>
            </a:extLst>
          </p:cNvPr>
          <p:cNvSpPr/>
          <p:nvPr/>
        </p:nvSpPr>
        <p:spPr>
          <a:xfrm rot="10800000">
            <a:off x="5166418" y="1396540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xmlns="" id="{07C93F81-2F20-7C3E-8D69-373F585040C9}"/>
              </a:ext>
            </a:extLst>
          </p:cNvPr>
          <p:cNvSpPr/>
          <p:nvPr/>
        </p:nvSpPr>
        <p:spPr>
          <a:xfrm rot="10800000" flipH="1">
            <a:off x="4970509" y="1399399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xmlns="" id="{EE5CDB16-580F-6400-7C28-AC4CB9BCD3F4}"/>
              </a:ext>
            </a:extLst>
          </p:cNvPr>
          <p:cNvSpPr/>
          <p:nvPr/>
        </p:nvSpPr>
        <p:spPr>
          <a:xfrm rot="10800000">
            <a:off x="5524762" y="1396540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xmlns="" id="{12279258-BA88-BF6E-8FC3-47D52A5E0815}"/>
              </a:ext>
            </a:extLst>
          </p:cNvPr>
          <p:cNvSpPr/>
          <p:nvPr/>
        </p:nvSpPr>
        <p:spPr>
          <a:xfrm rot="10800000" flipH="1">
            <a:off x="5328853" y="1399399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xmlns="" id="{9419BF1B-F1D5-A1A2-17FC-41493EF7DA65}"/>
              </a:ext>
            </a:extLst>
          </p:cNvPr>
          <p:cNvSpPr/>
          <p:nvPr/>
        </p:nvSpPr>
        <p:spPr>
          <a:xfrm rot="10800000">
            <a:off x="5873844" y="1393448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xmlns="" id="{48C8DBF1-8A7A-0177-084B-073208862015}"/>
              </a:ext>
            </a:extLst>
          </p:cNvPr>
          <p:cNvSpPr/>
          <p:nvPr/>
        </p:nvSpPr>
        <p:spPr>
          <a:xfrm rot="10800000" flipH="1">
            <a:off x="5677935" y="1396308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xmlns="" id="{E886FDD7-31FE-6DCE-545B-FB965481141E}"/>
              </a:ext>
            </a:extLst>
          </p:cNvPr>
          <p:cNvSpPr/>
          <p:nvPr/>
        </p:nvSpPr>
        <p:spPr>
          <a:xfrm rot="10800000">
            <a:off x="6229102" y="139036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xmlns="" id="{5F0F2617-5729-B66F-B14D-71DBAC39AD08}"/>
              </a:ext>
            </a:extLst>
          </p:cNvPr>
          <p:cNvSpPr/>
          <p:nvPr/>
        </p:nvSpPr>
        <p:spPr>
          <a:xfrm rot="10800000" flipH="1">
            <a:off x="6033193" y="139322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C7BAC79-D662-C14B-80C0-97AD74E1AF09}"/>
              </a:ext>
            </a:extLst>
          </p:cNvPr>
          <p:cNvSpPr/>
          <p:nvPr/>
        </p:nvSpPr>
        <p:spPr>
          <a:xfrm>
            <a:off x="4707924" y="1031790"/>
            <a:ext cx="166816" cy="630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2DE612F-F471-C85E-2D6A-B89DBA9F0D92}"/>
              </a:ext>
            </a:extLst>
          </p:cNvPr>
          <p:cNvSpPr/>
          <p:nvPr/>
        </p:nvSpPr>
        <p:spPr>
          <a:xfrm>
            <a:off x="5058423" y="1031789"/>
            <a:ext cx="166816" cy="630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46772CB-A9BB-92E7-89FA-E2CB31FD6CC9}"/>
              </a:ext>
            </a:extLst>
          </p:cNvPr>
          <p:cNvSpPr/>
          <p:nvPr/>
        </p:nvSpPr>
        <p:spPr>
          <a:xfrm>
            <a:off x="5424633" y="1031788"/>
            <a:ext cx="166816" cy="63019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55E0D40-662D-2F58-F6B6-FC0DD9D8638B}"/>
              </a:ext>
            </a:extLst>
          </p:cNvPr>
          <p:cNvSpPr/>
          <p:nvPr/>
        </p:nvSpPr>
        <p:spPr>
          <a:xfrm>
            <a:off x="5761341" y="1031787"/>
            <a:ext cx="166816" cy="63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88AE782-E2F5-3BEB-04BB-724D63ADDEAC}"/>
              </a:ext>
            </a:extLst>
          </p:cNvPr>
          <p:cNvSpPr/>
          <p:nvPr/>
        </p:nvSpPr>
        <p:spPr>
          <a:xfrm>
            <a:off x="6116651" y="1024597"/>
            <a:ext cx="166816" cy="6301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6B33FAC-914D-87F2-EB59-BA82AFE33D19}"/>
              </a:ext>
            </a:extLst>
          </p:cNvPr>
          <p:cNvSpPr txBox="1"/>
          <p:nvPr/>
        </p:nvSpPr>
        <p:spPr>
          <a:xfrm>
            <a:off x="4695345" y="1658516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BF10BDB-6ED8-DDC9-B757-21B42ECA89F0}"/>
              </a:ext>
            </a:extLst>
          </p:cNvPr>
          <p:cNvSpPr txBox="1"/>
          <p:nvPr/>
        </p:nvSpPr>
        <p:spPr>
          <a:xfrm>
            <a:off x="5026585" y="1653851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2784287-C597-15D8-9B64-92D01F1BF4BE}"/>
              </a:ext>
            </a:extLst>
          </p:cNvPr>
          <p:cNvSpPr txBox="1"/>
          <p:nvPr/>
        </p:nvSpPr>
        <p:spPr>
          <a:xfrm>
            <a:off x="5404469" y="1660844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B1D772E-37B3-6CA2-885C-7D4ED03FB65C}"/>
              </a:ext>
            </a:extLst>
          </p:cNvPr>
          <p:cNvSpPr txBox="1"/>
          <p:nvPr/>
        </p:nvSpPr>
        <p:spPr>
          <a:xfrm>
            <a:off x="5733376" y="1667843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CB4B20E-0010-417A-AC3C-F1810602BD0E}"/>
              </a:ext>
            </a:extLst>
          </p:cNvPr>
          <p:cNvSpPr txBox="1"/>
          <p:nvPr/>
        </p:nvSpPr>
        <p:spPr>
          <a:xfrm>
            <a:off x="6097275" y="1660844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305A0B94-E667-91C5-C26E-5F00F514A099}"/>
              </a:ext>
            </a:extLst>
          </p:cNvPr>
          <p:cNvCxnSpPr/>
          <p:nvPr/>
        </p:nvCxnSpPr>
        <p:spPr>
          <a:xfrm flipV="1">
            <a:off x="2491274" y="1751310"/>
            <a:ext cx="1896447" cy="4880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596ED9C-24E7-4A12-5E6F-A1350A9F9202}"/>
              </a:ext>
            </a:extLst>
          </p:cNvPr>
          <p:cNvSpPr txBox="1"/>
          <p:nvPr/>
        </p:nvSpPr>
        <p:spPr>
          <a:xfrm>
            <a:off x="556890" y="378135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Scenario I</a:t>
            </a:r>
          </a:p>
        </p:txBody>
      </p:sp>
    </p:spTree>
    <p:extLst>
      <p:ext uri="{BB962C8B-B14F-4D97-AF65-F5344CB8AC3E}">
        <p14:creationId xmlns:p14="http://schemas.microsoft.com/office/powerpoint/2010/main" val="43144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4" y="1736327"/>
            <a:ext cx="859294" cy="2465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30" y="2238294"/>
            <a:ext cx="1047964" cy="1963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542167" y="4202126"/>
            <a:ext cx="187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Bob</a:t>
            </a:r>
            <a:r>
              <a:rPr lang="en-US" sz="1800" b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, an Expert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5490796" y="4202126"/>
            <a:ext cx="225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John, </a:t>
            </a:r>
            <a:r>
              <a:rPr lang="en-US" sz="1800" b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 Beginner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700" y="1028583"/>
            <a:ext cx="838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 has a task that needs to be solved using array. But, he does not know how to implement operations on array. </a:t>
            </a:r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 requests Bob for help.</a:t>
            </a: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2085975" y="3086100"/>
            <a:ext cx="3300413" cy="3000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13541" y="2815337"/>
            <a:ext cx="2496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 </a:t>
            </a:r>
            <a:r>
              <a:rPr lang="en-US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requests </a:t>
            </a:r>
            <a:r>
              <a:rPr lang="en-US" b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Bob for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1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171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4" y="1736327"/>
            <a:ext cx="859294" cy="2465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30" y="2238294"/>
            <a:ext cx="1047964" cy="1963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542167" y="4202126"/>
            <a:ext cx="187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Bob</a:t>
            </a:r>
            <a:r>
              <a:rPr lang="en-US" sz="1800" b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, an Expert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5490796" y="4202126"/>
            <a:ext cx="225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John, </a:t>
            </a:r>
            <a:r>
              <a:rPr lang="en-US" sz="1800" b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 Beginner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700" y="1028583"/>
            <a:ext cx="838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 has a problem that needs to be solved using array. But, he do not know how to implement operations on array. John requested Bob for help. 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9231" y="2137025"/>
            <a:ext cx="131509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Array ADT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1740508" y="2506357"/>
            <a:ext cx="1136256" cy="46287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4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4" y="1736327"/>
            <a:ext cx="859294" cy="2465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30" y="2238294"/>
            <a:ext cx="1047964" cy="1963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542167" y="4202126"/>
            <a:ext cx="187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Bob</a:t>
            </a:r>
            <a:r>
              <a:rPr lang="en-US" sz="1800" b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, an Expert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5490796" y="4202126"/>
            <a:ext cx="225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John, </a:t>
            </a:r>
            <a:r>
              <a:rPr lang="en-US" sz="1800" b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 Beginner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700" y="1028583"/>
            <a:ext cx="8380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Task: </a:t>
            </a: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 has a problem that needs to be solved using array. But, he do not know how to implement operations on array. John requested Bob for help. 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9231" y="2137025"/>
            <a:ext cx="131509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Array ADT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66517" y="2506357"/>
            <a:ext cx="1124279" cy="4628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Bob creates Array ADT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173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7543" y="1202076"/>
            <a:ext cx="3719245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lass Array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private: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*A;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n;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public: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create(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search(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insert(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delete(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void display(void);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084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Bob creates Array ADT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174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7543" y="1202076"/>
            <a:ext cx="3719245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lass Array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private: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*A;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n;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public: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create(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search(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insert(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delete(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void display(void);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7543" y="3746481"/>
            <a:ext cx="3719245" cy="7386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void Array::create(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s){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A=(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*)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malloc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sizeof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)*s);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65966" y="1209565"/>
            <a:ext cx="3902675" cy="16004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38455" indent="-338455" algn="just"/>
            <a:r>
              <a:rPr lang="en-GB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nt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 Array::s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earch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  <a:endParaRPr lang="en-GB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GB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 for(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=0</a:t>
            </a:r>
            <a:r>
              <a:rPr lang="en-IN" dirty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&lt;n; </a:t>
            </a:r>
            <a:r>
              <a:rPr lang="en-IN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dirty="0">
                <a:latin typeface="Courier New" charset="0"/>
                <a:ea typeface="Courier New" charset="0"/>
                <a:cs typeface="Courier New" charset="0"/>
              </a:rPr>
              <a:t>++) {</a:t>
            </a:r>
            <a:endParaRPr lang="en-GB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if(A[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dirty="0">
                <a:latin typeface="Courier New" charset="0"/>
                <a:ea typeface="Courier New" charset="0"/>
                <a:cs typeface="Courier New" charset="0"/>
              </a:rPr>
              <a:t>] == 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GB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 }</a:t>
            </a:r>
            <a:endParaRPr lang="en-GB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return -1;</a:t>
            </a:r>
            <a:endParaRPr lang="en-GB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IN" dirty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1263" y="2895473"/>
            <a:ext cx="3897379" cy="1600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38455" indent="-338455" algn="just"/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v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oid Array::</a:t>
            </a:r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nsert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ele,int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){</a:t>
            </a:r>
            <a:endParaRPr lang="en-IN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IN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IN" dirty="0" smtClean="0">
                <a:latin typeface="Courier New" charset="0"/>
                <a:ea typeface="Courier New" charset="0"/>
                <a:cs typeface="Courier New" charset="0"/>
              </a:rPr>
              <a:t> j;</a:t>
            </a:r>
            <a:endParaRPr lang="en-IN" i="1" dirty="0">
              <a:latin typeface="Courier New" charset="0"/>
              <a:ea typeface="Courier New" charset="0"/>
              <a:cs typeface="Courier New" charset="0"/>
            </a:endParaRPr>
          </a:p>
          <a:p>
            <a:pPr marL="338455" indent="-338455" algn="just"/>
            <a:r>
              <a:rPr lang="en-IN" i="1" dirty="0" smtClean="0">
                <a:latin typeface="Courier New" charset="0"/>
                <a:ea typeface="Courier New" charset="0"/>
                <a:cs typeface="Courier New" charset="0"/>
              </a:rPr>
              <a:t>    for(j=n; j&gt;</a:t>
            </a:r>
            <a:r>
              <a:rPr lang="en-IN" i="1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IN" i="1" dirty="0" smtClean="0">
                <a:latin typeface="Courier New" charset="0"/>
                <a:ea typeface="Courier New" charset="0"/>
                <a:cs typeface="Courier New" charset="0"/>
              </a:rPr>
              <a:t>; j--)</a:t>
            </a:r>
          </a:p>
          <a:p>
            <a:pPr marL="338455" indent="-338455" algn="just"/>
            <a:r>
              <a:rPr lang="en-IN" i="1" dirty="0">
                <a:effectLst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IN" i="1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GB" dirty="0" smtClean="0">
                <a:effectLst/>
                <a:latin typeface="Courier New" charset="0"/>
                <a:ea typeface="Courier New" charset="0"/>
                <a:cs typeface="Courier New" charset="0"/>
              </a:rPr>
              <a:t>     A[j] = A[j-1];</a:t>
            </a:r>
          </a:p>
          <a:p>
            <a:pPr marL="338455" indent="-338455" algn="just"/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 A[</a:t>
            </a:r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] = </a:t>
            </a:r>
            <a:r>
              <a:rPr lang="en-GB" dirty="0" err="1" smtClean="0">
                <a:latin typeface="Courier New" charset="0"/>
                <a:ea typeface="Courier New" charset="0"/>
                <a:cs typeface="Courier New" charset="0"/>
              </a:rPr>
              <a:t>ele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338455" indent="-338455" algn="just"/>
            <a:r>
              <a:rPr lang="en-GB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GB" dirty="0" smtClean="0">
                <a:latin typeface="Courier New" charset="0"/>
                <a:ea typeface="Courier New" charset="0"/>
                <a:cs typeface="Courier New" charset="0"/>
              </a:rPr>
              <a:t>   n = n+1;</a:t>
            </a:r>
          </a:p>
          <a:p>
            <a:pPr marL="338455" indent="-338455" algn="just"/>
            <a:r>
              <a:rPr lang="en-GB" dirty="0">
                <a:effectLst/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327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uses the Array ADT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175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2063" y="1202076"/>
            <a:ext cx="3719245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ain(){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Array X;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X.create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(10);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X.insert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(5,0);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X.insert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(5,1),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X.display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X.search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(7);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27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Abstract Data Type?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1700" y="1017725"/>
            <a:ext cx="8160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Abstract data type is a way of separating the implementation of a data structure, from its usage.</a:t>
            </a:r>
          </a:p>
        </p:txBody>
      </p:sp>
    </p:spTree>
    <p:extLst>
      <p:ext uri="{BB962C8B-B14F-4D97-AF65-F5344CB8AC3E}">
        <p14:creationId xmlns:p14="http://schemas.microsoft.com/office/powerpoint/2010/main" val="107268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Abstract Data Type?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177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1700" y="1017725"/>
            <a:ext cx="8160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Abstract data type is a way of separating the implementation of a data structure, from its usage.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4" y="1736327"/>
            <a:ext cx="859294" cy="2465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30" y="2238294"/>
            <a:ext cx="1047964" cy="19638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542167" y="4202126"/>
            <a:ext cx="235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Bob</a:t>
            </a:r>
            <a:r>
              <a:rPr lang="en-US" sz="1800" b="1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, Implementer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5490796" y="4202126"/>
            <a:ext cx="225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John, Client</a:t>
            </a: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2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Abstract Data Type?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1700" y="1017725"/>
            <a:ext cx="81607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800" b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P</a:t>
            </a:r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rimitive </a:t>
            </a:r>
            <a:r>
              <a:rPr lang="en-IN" sz="1800" b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data types </a:t>
            </a:r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IN" sz="1800" b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the traditional data </a:t>
            </a:r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structures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efine </a:t>
            </a:r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data from the perspective of storage and 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organization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mplement of everything – storage, organization, operations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You have to be both the implementer as well as the client</a:t>
            </a:r>
          </a:p>
          <a:p>
            <a:pPr marL="285750" lvl="4" indent="-285750" algn="just">
              <a:buFont typeface="Arial" charset="0"/>
              <a:buChar char="•"/>
            </a:pPr>
            <a:endParaRPr lang="en-US" sz="18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699" y="2486528"/>
            <a:ext cx="85206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Abstract </a:t>
            </a:r>
            <a:r>
              <a:rPr lang="en-IN" sz="1800" b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data </a:t>
            </a:r>
            <a:r>
              <a:rPr lang="en-IN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type</a:t>
            </a:r>
          </a:p>
          <a:p>
            <a:pPr marL="285750" indent="-285750">
              <a:buFont typeface="Arial" charset="0"/>
              <a:buChar char="•"/>
            </a:pPr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D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efines </a:t>
            </a:r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data from the point of view of the users of the 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data - </a:t>
            </a:r>
            <a:r>
              <a:rPr lang="en-IN" sz="1800" i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possible </a:t>
            </a:r>
            <a:r>
              <a:rPr lang="en-IN" sz="1800" i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values, possible operations, </a:t>
            </a:r>
            <a:r>
              <a:rPr lang="en-IN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and</a:t>
            </a:r>
            <a:r>
              <a:rPr lang="en-IN" sz="1800" i="1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 functionality of the operations</a:t>
            </a: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IN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Implementer develops the ADT, and Client uses the ADT in the form of plug-and-play</a:t>
            </a:r>
            <a:r>
              <a:rPr lang="en-IN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179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7543" y="1202076"/>
            <a:ext cx="3719245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lass Array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private: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*A;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n;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public: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create(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search(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insert(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delete(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void display(void);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637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12" name="Half Frame 11">
            <a:extLst>
              <a:ext uri="{FF2B5EF4-FFF2-40B4-BE49-F238E27FC236}">
                <a16:creationId xmlns:a16="http://schemas.microsoft.com/office/drawing/2014/main" xmlns="" id="{B7171060-1409-E35E-80F0-037C362E4B27}"/>
              </a:ext>
            </a:extLst>
          </p:cNvPr>
          <p:cNvSpPr/>
          <p:nvPr/>
        </p:nvSpPr>
        <p:spPr>
          <a:xfrm rot="10800000">
            <a:off x="4817337" y="139963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xmlns="" id="{C63E2ECC-D9B7-6205-F226-37CA0AFB875C}"/>
              </a:ext>
            </a:extLst>
          </p:cNvPr>
          <p:cNvSpPr/>
          <p:nvPr/>
        </p:nvSpPr>
        <p:spPr>
          <a:xfrm rot="10800000" flipH="1">
            <a:off x="4621428" y="140249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xmlns="" id="{0FED8B9E-589E-739E-F996-CAB9A9F13E7B}"/>
              </a:ext>
            </a:extLst>
          </p:cNvPr>
          <p:cNvSpPr/>
          <p:nvPr/>
        </p:nvSpPr>
        <p:spPr>
          <a:xfrm rot="10800000">
            <a:off x="5166418" y="1396540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xmlns="" id="{07C93F81-2F20-7C3E-8D69-373F585040C9}"/>
              </a:ext>
            </a:extLst>
          </p:cNvPr>
          <p:cNvSpPr/>
          <p:nvPr/>
        </p:nvSpPr>
        <p:spPr>
          <a:xfrm rot="10800000" flipH="1">
            <a:off x="4970509" y="1399399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xmlns="" id="{EE5CDB16-580F-6400-7C28-AC4CB9BCD3F4}"/>
              </a:ext>
            </a:extLst>
          </p:cNvPr>
          <p:cNvSpPr/>
          <p:nvPr/>
        </p:nvSpPr>
        <p:spPr>
          <a:xfrm rot="10800000">
            <a:off x="5524762" y="1396540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xmlns="" id="{12279258-BA88-BF6E-8FC3-47D52A5E0815}"/>
              </a:ext>
            </a:extLst>
          </p:cNvPr>
          <p:cNvSpPr/>
          <p:nvPr/>
        </p:nvSpPr>
        <p:spPr>
          <a:xfrm rot="10800000" flipH="1">
            <a:off x="5328853" y="1399399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8" name="Half Frame 17">
            <a:extLst>
              <a:ext uri="{FF2B5EF4-FFF2-40B4-BE49-F238E27FC236}">
                <a16:creationId xmlns:a16="http://schemas.microsoft.com/office/drawing/2014/main" xmlns="" id="{9419BF1B-F1D5-A1A2-17FC-41493EF7DA65}"/>
              </a:ext>
            </a:extLst>
          </p:cNvPr>
          <p:cNvSpPr/>
          <p:nvPr/>
        </p:nvSpPr>
        <p:spPr>
          <a:xfrm rot="10800000">
            <a:off x="5873844" y="1393448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xmlns="" id="{48C8DBF1-8A7A-0177-084B-073208862015}"/>
              </a:ext>
            </a:extLst>
          </p:cNvPr>
          <p:cNvSpPr/>
          <p:nvPr/>
        </p:nvSpPr>
        <p:spPr>
          <a:xfrm rot="10800000" flipH="1">
            <a:off x="5677935" y="1396308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0" name="Half Frame 19">
            <a:extLst>
              <a:ext uri="{FF2B5EF4-FFF2-40B4-BE49-F238E27FC236}">
                <a16:creationId xmlns:a16="http://schemas.microsoft.com/office/drawing/2014/main" xmlns="" id="{E886FDD7-31FE-6DCE-545B-FB965481141E}"/>
              </a:ext>
            </a:extLst>
          </p:cNvPr>
          <p:cNvSpPr/>
          <p:nvPr/>
        </p:nvSpPr>
        <p:spPr>
          <a:xfrm rot="10800000">
            <a:off x="6229102" y="139036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1" name="Half Frame 20">
            <a:extLst>
              <a:ext uri="{FF2B5EF4-FFF2-40B4-BE49-F238E27FC236}">
                <a16:creationId xmlns:a16="http://schemas.microsoft.com/office/drawing/2014/main" xmlns="" id="{5F0F2617-5729-B66F-B14D-71DBAC39AD08}"/>
              </a:ext>
            </a:extLst>
          </p:cNvPr>
          <p:cNvSpPr/>
          <p:nvPr/>
        </p:nvSpPr>
        <p:spPr>
          <a:xfrm rot="10800000" flipH="1">
            <a:off x="6033193" y="1393221"/>
            <a:ext cx="143900" cy="310814"/>
          </a:xfrm>
          <a:prstGeom prst="half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C7BAC79-D662-C14B-80C0-97AD74E1AF09}"/>
              </a:ext>
            </a:extLst>
          </p:cNvPr>
          <p:cNvSpPr/>
          <p:nvPr/>
        </p:nvSpPr>
        <p:spPr>
          <a:xfrm>
            <a:off x="4707924" y="1031790"/>
            <a:ext cx="166816" cy="630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2DE612F-F471-C85E-2D6A-B89DBA9F0D92}"/>
              </a:ext>
            </a:extLst>
          </p:cNvPr>
          <p:cNvSpPr/>
          <p:nvPr/>
        </p:nvSpPr>
        <p:spPr>
          <a:xfrm>
            <a:off x="5058423" y="1031789"/>
            <a:ext cx="166816" cy="630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46772CB-A9BB-92E7-89FA-E2CB31FD6CC9}"/>
              </a:ext>
            </a:extLst>
          </p:cNvPr>
          <p:cNvSpPr/>
          <p:nvPr/>
        </p:nvSpPr>
        <p:spPr>
          <a:xfrm>
            <a:off x="5424633" y="1031788"/>
            <a:ext cx="166816" cy="63019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55E0D40-662D-2F58-F6B6-FC0DD9D8638B}"/>
              </a:ext>
            </a:extLst>
          </p:cNvPr>
          <p:cNvSpPr/>
          <p:nvPr/>
        </p:nvSpPr>
        <p:spPr>
          <a:xfrm>
            <a:off x="5761341" y="1031787"/>
            <a:ext cx="166816" cy="63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88AE782-E2F5-3BEB-04BB-724D63ADDEAC}"/>
              </a:ext>
            </a:extLst>
          </p:cNvPr>
          <p:cNvSpPr/>
          <p:nvPr/>
        </p:nvSpPr>
        <p:spPr>
          <a:xfrm>
            <a:off x="6116651" y="1024597"/>
            <a:ext cx="166816" cy="6301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6B33FAC-914D-87F2-EB59-BA82AFE33D19}"/>
              </a:ext>
            </a:extLst>
          </p:cNvPr>
          <p:cNvSpPr txBox="1"/>
          <p:nvPr/>
        </p:nvSpPr>
        <p:spPr>
          <a:xfrm>
            <a:off x="4695345" y="1658516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BF10BDB-6ED8-DDC9-B757-21B42ECA89F0}"/>
              </a:ext>
            </a:extLst>
          </p:cNvPr>
          <p:cNvSpPr txBox="1"/>
          <p:nvPr/>
        </p:nvSpPr>
        <p:spPr>
          <a:xfrm>
            <a:off x="5026585" y="1653851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2784287-C597-15D8-9B64-92D01F1BF4BE}"/>
              </a:ext>
            </a:extLst>
          </p:cNvPr>
          <p:cNvSpPr txBox="1"/>
          <p:nvPr/>
        </p:nvSpPr>
        <p:spPr>
          <a:xfrm>
            <a:off x="5404469" y="1660844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B1D772E-37B3-6CA2-885C-7D4ED03FB65C}"/>
              </a:ext>
            </a:extLst>
          </p:cNvPr>
          <p:cNvSpPr txBox="1"/>
          <p:nvPr/>
        </p:nvSpPr>
        <p:spPr>
          <a:xfrm>
            <a:off x="5733376" y="1667843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8CB4B20E-0010-417A-AC3C-F1810602BD0E}"/>
              </a:ext>
            </a:extLst>
          </p:cNvPr>
          <p:cNvSpPr txBox="1"/>
          <p:nvPr/>
        </p:nvSpPr>
        <p:spPr>
          <a:xfrm>
            <a:off x="6097275" y="1660844"/>
            <a:ext cx="1959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305A0B94-E667-91C5-C26E-5F00F514A099}"/>
              </a:ext>
            </a:extLst>
          </p:cNvPr>
          <p:cNvCxnSpPr/>
          <p:nvPr/>
        </p:nvCxnSpPr>
        <p:spPr>
          <a:xfrm flipV="1">
            <a:off x="2491274" y="1751310"/>
            <a:ext cx="1896447" cy="4880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74299C-0A06-3BF5-AAA6-EF060822F702}"/>
              </a:ext>
            </a:extLst>
          </p:cNvPr>
          <p:cNvSpPr txBox="1"/>
          <p:nvPr/>
        </p:nvSpPr>
        <p:spPr>
          <a:xfrm>
            <a:off x="6508136" y="1257809"/>
            <a:ext cx="2125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Helvetica Neue" panose="020B0604020202020204" charset="0"/>
              </a:rPr>
              <a:t>Random Access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1F79291-174F-3492-0821-B5CC1E44C0E2}"/>
              </a:ext>
            </a:extLst>
          </p:cNvPr>
          <p:cNvSpPr txBox="1"/>
          <p:nvPr/>
        </p:nvSpPr>
        <p:spPr>
          <a:xfrm>
            <a:off x="2754103" y="2227820"/>
            <a:ext cx="366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01. Books are arranged linearly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BF924A-3C9F-CE5F-77E8-2E7025B80D79}"/>
              </a:ext>
            </a:extLst>
          </p:cNvPr>
          <p:cNvSpPr txBox="1"/>
          <p:nvPr/>
        </p:nvSpPr>
        <p:spPr>
          <a:xfrm>
            <a:off x="2754103" y="2665460"/>
            <a:ext cx="572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02. Books can be inserted at arbitrary locations </a:t>
            </a:r>
          </a:p>
          <a:p>
            <a:r>
              <a:rPr lang="en-US" sz="1800" b="1" dirty="0">
                <a:solidFill>
                  <a:srgbClr val="002060"/>
                </a:solidFill>
              </a:rPr>
              <a:t>      without any condition on others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C8910C1-8984-B834-0328-818B3D15DE69}"/>
              </a:ext>
            </a:extLst>
          </p:cNvPr>
          <p:cNvSpPr txBox="1"/>
          <p:nvPr/>
        </p:nvSpPr>
        <p:spPr>
          <a:xfrm>
            <a:off x="2750567" y="3328217"/>
            <a:ext cx="572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</a:rPr>
              <a:t>03. Books can be removed from arbitrary locations </a:t>
            </a:r>
          </a:p>
          <a:p>
            <a:r>
              <a:rPr lang="en-US" sz="1800" b="1" dirty="0">
                <a:solidFill>
                  <a:srgbClr val="002060"/>
                </a:solidFill>
              </a:rPr>
              <a:t>      without any condition on others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344C167-0D42-59A3-58CE-73049D5AE3CF}"/>
              </a:ext>
            </a:extLst>
          </p:cNvPr>
          <p:cNvSpPr txBox="1"/>
          <p:nvPr/>
        </p:nvSpPr>
        <p:spPr>
          <a:xfrm>
            <a:off x="556890" y="378135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Scenario I</a:t>
            </a:r>
          </a:p>
        </p:txBody>
      </p:sp>
    </p:spTree>
    <p:extLst>
      <p:ext uri="{BB962C8B-B14F-4D97-AF65-F5344CB8AC3E}">
        <p14:creationId xmlns:p14="http://schemas.microsoft.com/office/powerpoint/2010/main" val="221125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8" grpId="0"/>
      <p:bldP spid="10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180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7543" y="1202076"/>
            <a:ext cx="3719245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lass Array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private: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*A;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n;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public: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create(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search(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insert(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delete(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void display(void);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1758" y="1179480"/>
            <a:ext cx="2250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Members:</a:t>
            </a: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Member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Member functions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7543" y="1202076"/>
            <a:ext cx="3719245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lass Array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private: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*A;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n;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public: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create(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search(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insert(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delete(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void display(void);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1758" y="1179480"/>
            <a:ext cx="2250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Members:</a:t>
            </a: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Member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Member functions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1758" y="2433182"/>
            <a:ext cx="2250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Access Specifiers:</a:t>
            </a: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Private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Public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18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182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7543" y="1202076"/>
            <a:ext cx="3719245" cy="2893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lass Array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private: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*A;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n;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foo(..);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public: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	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create(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search(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insert(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delete(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void display(void);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1758" y="1179480"/>
            <a:ext cx="2250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Members:</a:t>
            </a: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Member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Member functions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1758" y="2433182"/>
            <a:ext cx="2250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Access Specifiers:</a:t>
            </a:r>
          </a:p>
          <a:p>
            <a:endParaRPr lang="en-US" b="1" dirty="0" smtClean="0">
              <a:solidFill>
                <a:srgbClr val="00206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Private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</a:rPr>
              <a:t>Public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Data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183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7543" y="1202076"/>
            <a:ext cx="3719245" cy="24622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lass Array 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private: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*A;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n;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public: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create(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search(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insert(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void delete(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  void display(void);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09763" y="1202076"/>
            <a:ext cx="3719245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ain(){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Array X;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X.create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(10);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X.insert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(5,0);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X.insert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(5,1),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X.display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X.search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(7);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542" y="3694751"/>
            <a:ext cx="371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Implementer</a:t>
            </a:r>
            <a:endParaRPr lang="en-US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5175" y="3263863"/>
            <a:ext cx="371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Client</a:t>
            </a:r>
            <a:endParaRPr lang="en-US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96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Data Type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184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5" y="1236106"/>
            <a:ext cx="4191857" cy="30995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19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Data Type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185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5" y="1236106"/>
            <a:ext cx="4191857" cy="30995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685016" y="1160980"/>
            <a:ext cx="4147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Properties:</a:t>
            </a:r>
          </a:p>
          <a:p>
            <a:endParaRPr lang="en-US" sz="1800" b="1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Encapsulation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Data Hiding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Inheritance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3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9470C-9862-5F12-AA0A-8A0E810C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Data Type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E454E0-A474-F88B-C6BD-DB8AE2ED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186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5" y="1236106"/>
            <a:ext cx="4191857" cy="30995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685016" y="1160980"/>
            <a:ext cx="4147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Advantages:</a:t>
            </a:r>
          </a:p>
          <a:p>
            <a:endParaRPr lang="en-US" sz="1800" b="1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Client uses ADT without knowing internal implementation details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Implementer can update the ADT without affecting the client program</a:t>
            </a:r>
            <a:endParaRPr lang="en-US" sz="1800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2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C7BAC79-D662-C14B-80C0-97AD74E1AF09}"/>
              </a:ext>
            </a:extLst>
          </p:cNvPr>
          <p:cNvSpPr/>
          <p:nvPr/>
        </p:nvSpPr>
        <p:spPr>
          <a:xfrm>
            <a:off x="5155795" y="2062399"/>
            <a:ext cx="166816" cy="630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2DE612F-F471-C85E-2D6A-B89DBA9F0D92}"/>
              </a:ext>
            </a:extLst>
          </p:cNvPr>
          <p:cNvSpPr/>
          <p:nvPr/>
        </p:nvSpPr>
        <p:spPr>
          <a:xfrm>
            <a:off x="5457309" y="2067489"/>
            <a:ext cx="166816" cy="630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46772CB-A9BB-92E7-89FA-E2CB31FD6CC9}"/>
              </a:ext>
            </a:extLst>
          </p:cNvPr>
          <p:cNvSpPr/>
          <p:nvPr/>
        </p:nvSpPr>
        <p:spPr>
          <a:xfrm>
            <a:off x="5823518" y="2067489"/>
            <a:ext cx="166816" cy="63019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55E0D40-662D-2F58-F6B6-FC0DD9D8638B}"/>
              </a:ext>
            </a:extLst>
          </p:cNvPr>
          <p:cNvSpPr/>
          <p:nvPr/>
        </p:nvSpPr>
        <p:spPr>
          <a:xfrm>
            <a:off x="6160227" y="2067488"/>
            <a:ext cx="166816" cy="63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88AE782-E2F5-3BEB-04BB-724D63ADDEAC}"/>
              </a:ext>
            </a:extLst>
          </p:cNvPr>
          <p:cNvSpPr/>
          <p:nvPr/>
        </p:nvSpPr>
        <p:spPr>
          <a:xfrm>
            <a:off x="6515536" y="2060298"/>
            <a:ext cx="166816" cy="6301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2762916-F10B-2C7E-8DBB-64802BB8EBE7}"/>
              </a:ext>
            </a:extLst>
          </p:cNvPr>
          <p:cNvCxnSpPr/>
          <p:nvPr/>
        </p:nvCxnSpPr>
        <p:spPr>
          <a:xfrm>
            <a:off x="4707925" y="2733230"/>
            <a:ext cx="2073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1CD1CB1-0E82-9311-E58A-6B28138C4320}"/>
              </a:ext>
            </a:extLst>
          </p:cNvPr>
          <p:cNvCxnSpPr/>
          <p:nvPr/>
        </p:nvCxnSpPr>
        <p:spPr>
          <a:xfrm>
            <a:off x="4703254" y="2021764"/>
            <a:ext cx="2073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8C3FD8F-DBD7-1309-FE35-5458329AD325}"/>
              </a:ext>
            </a:extLst>
          </p:cNvPr>
          <p:cNvCxnSpPr/>
          <p:nvPr/>
        </p:nvCxnSpPr>
        <p:spPr>
          <a:xfrm>
            <a:off x="4703254" y="2021764"/>
            <a:ext cx="1058087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6360779-8404-A608-FC15-0322C11C0014}"/>
              </a:ext>
            </a:extLst>
          </p:cNvPr>
          <p:cNvCxnSpPr/>
          <p:nvPr/>
        </p:nvCxnSpPr>
        <p:spPr>
          <a:xfrm flipV="1">
            <a:off x="5761341" y="2021764"/>
            <a:ext cx="1015011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F8F17B6F-5192-75B6-B69B-D12D60CC10C0}"/>
              </a:ext>
            </a:extLst>
          </p:cNvPr>
          <p:cNvCxnSpPr/>
          <p:nvPr/>
        </p:nvCxnSpPr>
        <p:spPr>
          <a:xfrm flipV="1">
            <a:off x="4703254" y="2021764"/>
            <a:ext cx="1058087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21F2D1D4-1E6E-DEB3-A650-02510DF47A57}"/>
              </a:ext>
            </a:extLst>
          </p:cNvPr>
          <p:cNvCxnSpPr/>
          <p:nvPr/>
        </p:nvCxnSpPr>
        <p:spPr>
          <a:xfrm>
            <a:off x="5761341" y="2021764"/>
            <a:ext cx="1015011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45797106-006C-4892-23F2-7544CB8E9F60}"/>
              </a:ext>
            </a:extLst>
          </p:cNvPr>
          <p:cNvCxnSpPr/>
          <p:nvPr/>
        </p:nvCxnSpPr>
        <p:spPr>
          <a:xfrm>
            <a:off x="6776352" y="2021764"/>
            <a:ext cx="0" cy="7114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BE9602-8671-9062-0287-4606C76DE667}"/>
              </a:ext>
            </a:extLst>
          </p:cNvPr>
          <p:cNvSpPr txBox="1"/>
          <p:nvPr/>
        </p:nvSpPr>
        <p:spPr>
          <a:xfrm>
            <a:off x="556890" y="378135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Scenario II</a:t>
            </a:r>
          </a:p>
        </p:txBody>
      </p:sp>
    </p:spTree>
    <p:extLst>
      <p:ext uri="{BB962C8B-B14F-4D97-AF65-F5344CB8AC3E}">
        <p14:creationId xmlns:p14="http://schemas.microsoft.com/office/powerpoint/2010/main" val="325275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56 0.05069 L 0.27825 -0.02431 L 0.50872 -0.02176 " pathEditMode="relative" ptsTypes="A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5486 L 0.28008 -0.11112 L 0.54648 -0.15047 " pathEditMode="relative" ptsTypes="AAA"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3 -0.02408 L 0.22279 0.04514 L 0.49609 0.05069 " pathEditMode="relative" ptsTypes="A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-0.01365 L 0.27175 0.00394 L 0.43633 -0.00972 " pathEditMode="relative" ptsTypes="AAA">
                                      <p:cBhvr>
                                        <p:cTn id="5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-0.01065 L 0.4306 -0.11944 " pathEditMode="relative" ptsTypes="AA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311700" y="875425"/>
            <a:ext cx="8520600" cy="15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 of Science (Honours) in Data Science and Artificial Intelligence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311700" y="2401525"/>
            <a:ext cx="85206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DA110: Data Structure</a:t>
            </a:r>
            <a:endParaRPr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687375" y="4207225"/>
            <a:ext cx="8073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3D4C"/>
                </a:solidFill>
                <a:highlight>
                  <a:srgbClr val="FFFFFF"/>
                </a:highlight>
              </a:rPr>
              <a:t>Optional Note: Usage of this material for teaching and education is considered fair use. However, if that includes posting images to a website, or commercial usage that could be considered copyright infringement. In such case, you are required to reach out to the author(s) or the Institute for permission before the usage.</a:t>
            </a:r>
            <a:endParaRPr sz="1100"/>
          </a:p>
        </p:txBody>
      </p:sp>
      <p:cxnSp>
        <p:nvCxnSpPr>
          <p:cNvPr id="103" name="Google Shape;103;p13"/>
          <p:cNvCxnSpPr/>
          <p:nvPr/>
        </p:nvCxnSpPr>
        <p:spPr>
          <a:xfrm>
            <a:off x="790550" y="4169500"/>
            <a:ext cx="725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8176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C7BAC79-D662-C14B-80C0-97AD74E1AF09}"/>
              </a:ext>
            </a:extLst>
          </p:cNvPr>
          <p:cNvSpPr/>
          <p:nvPr/>
        </p:nvSpPr>
        <p:spPr>
          <a:xfrm>
            <a:off x="5155795" y="2062399"/>
            <a:ext cx="166816" cy="630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2DE612F-F471-C85E-2D6A-B89DBA9F0D92}"/>
              </a:ext>
            </a:extLst>
          </p:cNvPr>
          <p:cNvSpPr/>
          <p:nvPr/>
        </p:nvSpPr>
        <p:spPr>
          <a:xfrm>
            <a:off x="5457309" y="2067489"/>
            <a:ext cx="166816" cy="630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46772CB-A9BB-92E7-89FA-E2CB31FD6CC9}"/>
              </a:ext>
            </a:extLst>
          </p:cNvPr>
          <p:cNvSpPr/>
          <p:nvPr/>
        </p:nvSpPr>
        <p:spPr>
          <a:xfrm>
            <a:off x="5823518" y="2067489"/>
            <a:ext cx="166816" cy="63019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55E0D40-662D-2F58-F6B6-FC0DD9D8638B}"/>
              </a:ext>
            </a:extLst>
          </p:cNvPr>
          <p:cNvSpPr/>
          <p:nvPr/>
        </p:nvSpPr>
        <p:spPr>
          <a:xfrm>
            <a:off x="6160227" y="2067488"/>
            <a:ext cx="166816" cy="63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88AE782-E2F5-3BEB-04BB-724D63ADDEAC}"/>
              </a:ext>
            </a:extLst>
          </p:cNvPr>
          <p:cNvSpPr/>
          <p:nvPr/>
        </p:nvSpPr>
        <p:spPr>
          <a:xfrm>
            <a:off x="6515536" y="2060298"/>
            <a:ext cx="166816" cy="6301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2762916-F10B-2C7E-8DBB-64802BB8EBE7}"/>
              </a:ext>
            </a:extLst>
          </p:cNvPr>
          <p:cNvCxnSpPr/>
          <p:nvPr/>
        </p:nvCxnSpPr>
        <p:spPr>
          <a:xfrm>
            <a:off x="4707925" y="2733230"/>
            <a:ext cx="2073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1CD1CB1-0E82-9311-E58A-6B28138C4320}"/>
              </a:ext>
            </a:extLst>
          </p:cNvPr>
          <p:cNvCxnSpPr/>
          <p:nvPr/>
        </p:nvCxnSpPr>
        <p:spPr>
          <a:xfrm>
            <a:off x="4703254" y="2021764"/>
            <a:ext cx="2073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8C3FD8F-DBD7-1309-FE35-5458329AD325}"/>
              </a:ext>
            </a:extLst>
          </p:cNvPr>
          <p:cNvCxnSpPr/>
          <p:nvPr/>
        </p:nvCxnSpPr>
        <p:spPr>
          <a:xfrm>
            <a:off x="4703254" y="2021764"/>
            <a:ext cx="1058087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6360779-8404-A608-FC15-0322C11C0014}"/>
              </a:ext>
            </a:extLst>
          </p:cNvPr>
          <p:cNvCxnSpPr/>
          <p:nvPr/>
        </p:nvCxnSpPr>
        <p:spPr>
          <a:xfrm flipV="1">
            <a:off x="5761341" y="2021764"/>
            <a:ext cx="1015011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F8F17B6F-5192-75B6-B69B-D12D60CC10C0}"/>
              </a:ext>
            </a:extLst>
          </p:cNvPr>
          <p:cNvCxnSpPr/>
          <p:nvPr/>
        </p:nvCxnSpPr>
        <p:spPr>
          <a:xfrm flipV="1">
            <a:off x="4703254" y="2021764"/>
            <a:ext cx="1058087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21F2D1D4-1E6E-DEB3-A650-02510DF47A57}"/>
              </a:ext>
            </a:extLst>
          </p:cNvPr>
          <p:cNvCxnSpPr/>
          <p:nvPr/>
        </p:nvCxnSpPr>
        <p:spPr>
          <a:xfrm>
            <a:off x="5761341" y="2021764"/>
            <a:ext cx="1015011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45797106-006C-4892-23F2-7544CB8E9F60}"/>
              </a:ext>
            </a:extLst>
          </p:cNvPr>
          <p:cNvCxnSpPr/>
          <p:nvPr/>
        </p:nvCxnSpPr>
        <p:spPr>
          <a:xfrm>
            <a:off x="6776352" y="2021764"/>
            <a:ext cx="0" cy="7114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xmlns="" id="{6C9FC892-EC32-F2E7-F634-3C118B86DAA5}"/>
              </a:ext>
            </a:extLst>
          </p:cNvPr>
          <p:cNvCxnSpPr>
            <a:cxnSpLocks/>
          </p:cNvCxnSpPr>
          <p:nvPr/>
        </p:nvCxnSpPr>
        <p:spPr>
          <a:xfrm flipV="1">
            <a:off x="2325283" y="2470622"/>
            <a:ext cx="2273759" cy="1487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AB5448A-C64E-CC4E-A377-5D03BAB659B6}"/>
              </a:ext>
            </a:extLst>
          </p:cNvPr>
          <p:cNvSpPr txBox="1"/>
          <p:nvPr/>
        </p:nvSpPr>
        <p:spPr>
          <a:xfrm>
            <a:off x="6847881" y="2134161"/>
            <a:ext cx="1310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Last-in First-out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038421-11E7-3BCF-A01F-31F11BC37D67}"/>
              </a:ext>
            </a:extLst>
          </p:cNvPr>
          <p:cNvSpPr txBox="1"/>
          <p:nvPr/>
        </p:nvSpPr>
        <p:spPr>
          <a:xfrm>
            <a:off x="556890" y="378135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Scenario II</a:t>
            </a:r>
          </a:p>
        </p:txBody>
      </p:sp>
    </p:spTree>
    <p:extLst>
      <p:ext uri="{BB962C8B-B14F-4D97-AF65-F5344CB8AC3E}">
        <p14:creationId xmlns:p14="http://schemas.microsoft.com/office/powerpoint/2010/main" val="413266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C7BAC79-D662-C14B-80C0-97AD74E1AF09}"/>
              </a:ext>
            </a:extLst>
          </p:cNvPr>
          <p:cNvSpPr/>
          <p:nvPr/>
        </p:nvSpPr>
        <p:spPr>
          <a:xfrm>
            <a:off x="5155795" y="2062399"/>
            <a:ext cx="166816" cy="630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2DE612F-F471-C85E-2D6A-B89DBA9F0D92}"/>
              </a:ext>
            </a:extLst>
          </p:cNvPr>
          <p:cNvSpPr/>
          <p:nvPr/>
        </p:nvSpPr>
        <p:spPr>
          <a:xfrm>
            <a:off x="5457309" y="2067489"/>
            <a:ext cx="166816" cy="630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46772CB-A9BB-92E7-89FA-E2CB31FD6CC9}"/>
              </a:ext>
            </a:extLst>
          </p:cNvPr>
          <p:cNvSpPr/>
          <p:nvPr/>
        </p:nvSpPr>
        <p:spPr>
          <a:xfrm>
            <a:off x="5823518" y="2067489"/>
            <a:ext cx="166816" cy="63019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55E0D40-662D-2F58-F6B6-FC0DD9D8638B}"/>
              </a:ext>
            </a:extLst>
          </p:cNvPr>
          <p:cNvSpPr/>
          <p:nvPr/>
        </p:nvSpPr>
        <p:spPr>
          <a:xfrm>
            <a:off x="6160227" y="2067488"/>
            <a:ext cx="166816" cy="63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88AE782-E2F5-3BEB-04BB-724D63ADDEAC}"/>
              </a:ext>
            </a:extLst>
          </p:cNvPr>
          <p:cNvSpPr/>
          <p:nvPr/>
        </p:nvSpPr>
        <p:spPr>
          <a:xfrm>
            <a:off x="6515536" y="2060298"/>
            <a:ext cx="166816" cy="6301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2762916-F10B-2C7E-8DBB-64802BB8EBE7}"/>
              </a:ext>
            </a:extLst>
          </p:cNvPr>
          <p:cNvCxnSpPr/>
          <p:nvPr/>
        </p:nvCxnSpPr>
        <p:spPr>
          <a:xfrm>
            <a:off x="4707925" y="2733230"/>
            <a:ext cx="2073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1CD1CB1-0E82-9311-E58A-6B28138C4320}"/>
              </a:ext>
            </a:extLst>
          </p:cNvPr>
          <p:cNvCxnSpPr/>
          <p:nvPr/>
        </p:nvCxnSpPr>
        <p:spPr>
          <a:xfrm>
            <a:off x="4703254" y="2021764"/>
            <a:ext cx="2073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8C3FD8F-DBD7-1309-FE35-5458329AD325}"/>
              </a:ext>
            </a:extLst>
          </p:cNvPr>
          <p:cNvCxnSpPr/>
          <p:nvPr/>
        </p:nvCxnSpPr>
        <p:spPr>
          <a:xfrm>
            <a:off x="4703254" y="2021764"/>
            <a:ext cx="1058087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6360779-8404-A608-FC15-0322C11C0014}"/>
              </a:ext>
            </a:extLst>
          </p:cNvPr>
          <p:cNvCxnSpPr/>
          <p:nvPr/>
        </p:nvCxnSpPr>
        <p:spPr>
          <a:xfrm flipV="1">
            <a:off x="5761341" y="2021764"/>
            <a:ext cx="1015011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F8F17B6F-5192-75B6-B69B-D12D60CC10C0}"/>
              </a:ext>
            </a:extLst>
          </p:cNvPr>
          <p:cNvCxnSpPr/>
          <p:nvPr/>
        </p:nvCxnSpPr>
        <p:spPr>
          <a:xfrm flipV="1">
            <a:off x="4703254" y="2021764"/>
            <a:ext cx="1058087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21F2D1D4-1E6E-DEB3-A650-02510DF47A57}"/>
              </a:ext>
            </a:extLst>
          </p:cNvPr>
          <p:cNvCxnSpPr/>
          <p:nvPr/>
        </p:nvCxnSpPr>
        <p:spPr>
          <a:xfrm>
            <a:off x="5761341" y="2021764"/>
            <a:ext cx="1015011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043C8D2-D01A-C063-2ED1-FC5610BFBD74}"/>
              </a:ext>
            </a:extLst>
          </p:cNvPr>
          <p:cNvSpPr txBox="1"/>
          <p:nvPr/>
        </p:nvSpPr>
        <p:spPr>
          <a:xfrm>
            <a:off x="556890" y="378135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Scenario III</a:t>
            </a:r>
          </a:p>
        </p:txBody>
      </p:sp>
    </p:spTree>
    <p:extLst>
      <p:ext uri="{BB962C8B-B14F-4D97-AF65-F5344CB8AC3E}">
        <p14:creationId xmlns:p14="http://schemas.microsoft.com/office/powerpoint/2010/main" val="339545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66 0.04097 L 0.16497 0.16759 L 0.17031 0.17431 L 0.36328 0.21111 L 0.59596 0.21667 L 0.74362 0.17176 L 0.772 0.00579 L 0.75208 -0.09491 L 0.6625 -0.11134 L 0.56914 -0.11528 L 0.52929 -0.10856 L 0.46575 -0.1044 " pathEditMode="relative" ptsTypes="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9 -0.00139 L 0.1569 0.16435 L 0.38503 0.2051 L 0.60612 0.21343 L 0.73399 0.19422 L 0.72318 0.04468 L 0.67045 0.00672 L 0.56485 0.00672 L 0.47526 -0.01088 " pathEditMode="relative" ptsTypes="AAAAAAA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1042 L 0.22122 0.28194 L 0.43164 0.30648 L 0.65443 0.27916 L 0.72096 0.20162 L 0.74323 0.06157 L 0.62682 0.06018 L 0.52812 0.05486 L 0.52812 0.05486 L 0.52812 0.05486 " pathEditMode="relative" ptsTypes="AAAAAAAA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0.05069 L 0.45312 0.1324 L 0.74466 0.11041 L 0.7983 -0.12362 L 0.58554 -0.17246 " pathEditMode="relative" ptsTypes="AAAAA">
                                      <p:cBhvr>
                                        <p:cTn id="3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2 -0.00787 L 0.20482 0.25602 L 0.49791 0.27523 L 0.65859 0.23148 L 0.66315 0.01921 L 0.54153 -0.02547 " pathEditMode="relative" ptsTypes="AAAA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5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C7BAC79-D662-C14B-80C0-97AD74E1AF09}"/>
              </a:ext>
            </a:extLst>
          </p:cNvPr>
          <p:cNvSpPr/>
          <p:nvPr/>
        </p:nvSpPr>
        <p:spPr>
          <a:xfrm>
            <a:off x="5155795" y="2062399"/>
            <a:ext cx="166816" cy="630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2DE612F-F471-C85E-2D6A-B89DBA9F0D92}"/>
              </a:ext>
            </a:extLst>
          </p:cNvPr>
          <p:cNvSpPr/>
          <p:nvPr/>
        </p:nvSpPr>
        <p:spPr>
          <a:xfrm>
            <a:off x="5457309" y="2067489"/>
            <a:ext cx="166816" cy="630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46772CB-A9BB-92E7-89FA-E2CB31FD6CC9}"/>
              </a:ext>
            </a:extLst>
          </p:cNvPr>
          <p:cNvSpPr/>
          <p:nvPr/>
        </p:nvSpPr>
        <p:spPr>
          <a:xfrm>
            <a:off x="5823518" y="2067489"/>
            <a:ext cx="166816" cy="63019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55E0D40-662D-2F58-F6B6-FC0DD9D8638B}"/>
              </a:ext>
            </a:extLst>
          </p:cNvPr>
          <p:cNvSpPr/>
          <p:nvPr/>
        </p:nvSpPr>
        <p:spPr>
          <a:xfrm>
            <a:off x="6160227" y="2067488"/>
            <a:ext cx="166816" cy="63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88AE782-E2F5-3BEB-04BB-724D63ADDEAC}"/>
              </a:ext>
            </a:extLst>
          </p:cNvPr>
          <p:cNvSpPr/>
          <p:nvPr/>
        </p:nvSpPr>
        <p:spPr>
          <a:xfrm>
            <a:off x="6515536" y="2060298"/>
            <a:ext cx="166816" cy="6301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2762916-F10B-2C7E-8DBB-64802BB8EBE7}"/>
              </a:ext>
            </a:extLst>
          </p:cNvPr>
          <p:cNvCxnSpPr/>
          <p:nvPr/>
        </p:nvCxnSpPr>
        <p:spPr>
          <a:xfrm>
            <a:off x="4707925" y="2733230"/>
            <a:ext cx="2073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1CD1CB1-0E82-9311-E58A-6B28138C4320}"/>
              </a:ext>
            </a:extLst>
          </p:cNvPr>
          <p:cNvCxnSpPr/>
          <p:nvPr/>
        </p:nvCxnSpPr>
        <p:spPr>
          <a:xfrm>
            <a:off x="4703254" y="2021764"/>
            <a:ext cx="2073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8C3FD8F-DBD7-1309-FE35-5458329AD325}"/>
              </a:ext>
            </a:extLst>
          </p:cNvPr>
          <p:cNvCxnSpPr/>
          <p:nvPr/>
        </p:nvCxnSpPr>
        <p:spPr>
          <a:xfrm>
            <a:off x="4703254" y="2021764"/>
            <a:ext cx="1058087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6360779-8404-A608-FC15-0322C11C0014}"/>
              </a:ext>
            </a:extLst>
          </p:cNvPr>
          <p:cNvCxnSpPr/>
          <p:nvPr/>
        </p:nvCxnSpPr>
        <p:spPr>
          <a:xfrm flipV="1">
            <a:off x="5761341" y="2021764"/>
            <a:ext cx="1015011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F8F17B6F-5192-75B6-B69B-D12D60CC10C0}"/>
              </a:ext>
            </a:extLst>
          </p:cNvPr>
          <p:cNvCxnSpPr/>
          <p:nvPr/>
        </p:nvCxnSpPr>
        <p:spPr>
          <a:xfrm flipV="1">
            <a:off x="4703254" y="2021764"/>
            <a:ext cx="1058087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21F2D1D4-1E6E-DEB3-A650-02510DF47A57}"/>
              </a:ext>
            </a:extLst>
          </p:cNvPr>
          <p:cNvCxnSpPr/>
          <p:nvPr/>
        </p:nvCxnSpPr>
        <p:spPr>
          <a:xfrm>
            <a:off x="5761341" y="2021764"/>
            <a:ext cx="1015011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xmlns="" id="{85BB0D20-9C9A-2DF3-8A25-83A1A81CC72B}"/>
              </a:ext>
            </a:extLst>
          </p:cNvPr>
          <p:cNvCxnSpPr>
            <a:cxnSpLocks/>
          </p:cNvCxnSpPr>
          <p:nvPr/>
        </p:nvCxnSpPr>
        <p:spPr>
          <a:xfrm flipV="1">
            <a:off x="2325283" y="2470622"/>
            <a:ext cx="2273759" cy="1487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17762F-A859-602E-DE33-635ED12AC5C6}"/>
              </a:ext>
            </a:extLst>
          </p:cNvPr>
          <p:cNvSpPr txBox="1"/>
          <p:nvPr/>
        </p:nvSpPr>
        <p:spPr>
          <a:xfrm>
            <a:off x="6847882" y="2134161"/>
            <a:ext cx="105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First-in First-out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A13380B-1605-327E-BDAC-7C9A4D9CE218}"/>
              </a:ext>
            </a:extLst>
          </p:cNvPr>
          <p:cNvSpPr txBox="1"/>
          <p:nvPr/>
        </p:nvSpPr>
        <p:spPr>
          <a:xfrm>
            <a:off x="556890" y="378135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Scenario III</a:t>
            </a:r>
          </a:p>
        </p:txBody>
      </p:sp>
    </p:spTree>
    <p:extLst>
      <p:ext uri="{BB962C8B-B14F-4D97-AF65-F5344CB8AC3E}">
        <p14:creationId xmlns:p14="http://schemas.microsoft.com/office/powerpoint/2010/main" val="49442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C7BAC79-D662-C14B-80C0-97AD74E1AF09}"/>
              </a:ext>
            </a:extLst>
          </p:cNvPr>
          <p:cNvSpPr/>
          <p:nvPr/>
        </p:nvSpPr>
        <p:spPr>
          <a:xfrm>
            <a:off x="6515536" y="1026701"/>
            <a:ext cx="166816" cy="630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2DE612F-F471-C85E-2D6A-B89DBA9F0D92}"/>
              </a:ext>
            </a:extLst>
          </p:cNvPr>
          <p:cNvSpPr/>
          <p:nvPr/>
        </p:nvSpPr>
        <p:spPr>
          <a:xfrm>
            <a:off x="5429316" y="2902609"/>
            <a:ext cx="166816" cy="630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46772CB-A9BB-92E7-89FA-E2CB31FD6CC9}"/>
              </a:ext>
            </a:extLst>
          </p:cNvPr>
          <p:cNvSpPr/>
          <p:nvPr/>
        </p:nvSpPr>
        <p:spPr>
          <a:xfrm>
            <a:off x="5894952" y="1866273"/>
            <a:ext cx="166816" cy="63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55E0D40-662D-2F58-F6B6-FC0DD9D8638B}"/>
              </a:ext>
            </a:extLst>
          </p:cNvPr>
          <p:cNvSpPr/>
          <p:nvPr/>
        </p:nvSpPr>
        <p:spPr>
          <a:xfrm>
            <a:off x="6432128" y="2888130"/>
            <a:ext cx="166816" cy="63019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88AE782-E2F5-3BEB-04BB-724D63ADDEAC}"/>
              </a:ext>
            </a:extLst>
          </p:cNvPr>
          <p:cNvSpPr/>
          <p:nvPr/>
        </p:nvSpPr>
        <p:spPr>
          <a:xfrm>
            <a:off x="7194338" y="1907814"/>
            <a:ext cx="166816" cy="6301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xmlns="" id="{85BB0D20-9C9A-2DF3-8A25-83A1A81CC72B}"/>
              </a:ext>
            </a:extLst>
          </p:cNvPr>
          <p:cNvCxnSpPr>
            <a:cxnSpLocks/>
          </p:cNvCxnSpPr>
          <p:nvPr/>
        </p:nvCxnSpPr>
        <p:spPr>
          <a:xfrm flipV="1">
            <a:off x="2325283" y="2470622"/>
            <a:ext cx="2273759" cy="1487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D559A684-DDBD-3836-79AC-90F03944CFC5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5978359" y="1656896"/>
            <a:ext cx="620585" cy="209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C43C5840-F711-1213-F1CA-F72008A4FDF9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6598944" y="1656897"/>
            <a:ext cx="678802" cy="250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EFB333D0-9808-B113-2C2C-AAABC1DE5E44}"/>
              </a:ext>
            </a:extLst>
          </p:cNvPr>
          <p:cNvCxnSpPr>
            <a:stCxn id="27" idx="2"/>
            <a:endCxn id="26" idx="0"/>
          </p:cNvCxnSpPr>
          <p:nvPr/>
        </p:nvCxnSpPr>
        <p:spPr>
          <a:xfrm flipH="1">
            <a:off x="5512725" y="2496468"/>
            <a:ext cx="465635" cy="406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13817149-DBB4-FD11-D130-D0D56A064446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5978360" y="2496469"/>
            <a:ext cx="537176" cy="39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3399EAF-0795-1227-F418-E76B82D6A4B9}"/>
              </a:ext>
            </a:extLst>
          </p:cNvPr>
          <p:cNvSpPr txBox="1"/>
          <p:nvPr/>
        </p:nvSpPr>
        <p:spPr>
          <a:xfrm>
            <a:off x="5815056" y="3736862"/>
            <a:ext cx="184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Hierarchical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71A392B-7FF6-F121-909E-640740675CE1}"/>
              </a:ext>
            </a:extLst>
          </p:cNvPr>
          <p:cNvSpPr txBox="1"/>
          <p:nvPr/>
        </p:nvSpPr>
        <p:spPr>
          <a:xfrm>
            <a:off x="556890" y="378135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Scenario IV</a:t>
            </a:r>
          </a:p>
        </p:txBody>
      </p:sp>
    </p:spTree>
    <p:extLst>
      <p:ext uri="{BB962C8B-B14F-4D97-AF65-F5344CB8AC3E}">
        <p14:creationId xmlns:p14="http://schemas.microsoft.com/office/powerpoint/2010/main" val="192110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C7BAC79-D662-C14B-80C0-97AD74E1AF09}"/>
              </a:ext>
            </a:extLst>
          </p:cNvPr>
          <p:cNvSpPr/>
          <p:nvPr/>
        </p:nvSpPr>
        <p:spPr>
          <a:xfrm>
            <a:off x="5937158" y="1941554"/>
            <a:ext cx="166816" cy="630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2DE612F-F471-C85E-2D6A-B89DBA9F0D92}"/>
              </a:ext>
            </a:extLst>
          </p:cNvPr>
          <p:cNvSpPr/>
          <p:nvPr/>
        </p:nvSpPr>
        <p:spPr>
          <a:xfrm>
            <a:off x="5048060" y="2859266"/>
            <a:ext cx="166816" cy="630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46772CB-A9BB-92E7-89FA-E2CB31FD6CC9}"/>
              </a:ext>
            </a:extLst>
          </p:cNvPr>
          <p:cNvSpPr/>
          <p:nvPr/>
        </p:nvSpPr>
        <p:spPr>
          <a:xfrm>
            <a:off x="4964652" y="1302901"/>
            <a:ext cx="166816" cy="63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55E0D40-662D-2F58-F6B6-FC0DD9D8638B}"/>
              </a:ext>
            </a:extLst>
          </p:cNvPr>
          <p:cNvSpPr/>
          <p:nvPr/>
        </p:nvSpPr>
        <p:spPr>
          <a:xfrm>
            <a:off x="7027522" y="2318346"/>
            <a:ext cx="166816" cy="63019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88AE782-E2F5-3BEB-04BB-724D63ADDEAC}"/>
              </a:ext>
            </a:extLst>
          </p:cNvPr>
          <p:cNvSpPr/>
          <p:nvPr/>
        </p:nvSpPr>
        <p:spPr>
          <a:xfrm>
            <a:off x="6348720" y="887088"/>
            <a:ext cx="166816" cy="6301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xmlns="" id="{85BB0D20-9C9A-2DF3-8A25-83A1A81CC72B}"/>
              </a:ext>
            </a:extLst>
          </p:cNvPr>
          <p:cNvCxnSpPr>
            <a:cxnSpLocks/>
          </p:cNvCxnSpPr>
          <p:nvPr/>
        </p:nvCxnSpPr>
        <p:spPr>
          <a:xfrm flipV="1">
            <a:off x="2325283" y="2470622"/>
            <a:ext cx="2273759" cy="1487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3399EAF-0795-1227-F418-E76B82D6A4B9}"/>
              </a:ext>
            </a:extLst>
          </p:cNvPr>
          <p:cNvSpPr txBox="1"/>
          <p:nvPr/>
        </p:nvSpPr>
        <p:spPr>
          <a:xfrm>
            <a:off x="5815056" y="3736862"/>
            <a:ext cx="184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Network Form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B16EEB96-6D57-3CE4-B9AE-ACCED7598201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5131468" y="1202186"/>
            <a:ext cx="1217252" cy="415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9C65C97B-7846-2EAF-281D-062811D43F7F}"/>
              </a:ext>
            </a:extLst>
          </p:cNvPr>
          <p:cNvCxnSpPr>
            <a:stCxn id="29" idx="3"/>
            <a:endCxn id="28" idx="1"/>
          </p:cNvCxnSpPr>
          <p:nvPr/>
        </p:nvCxnSpPr>
        <p:spPr>
          <a:xfrm>
            <a:off x="6515536" y="1202186"/>
            <a:ext cx="511986" cy="1431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36B5EFC9-5E2B-AEF7-655C-E9186F5F61EB}"/>
              </a:ext>
            </a:extLst>
          </p:cNvPr>
          <p:cNvCxnSpPr>
            <a:stCxn id="25" idx="1"/>
            <a:endCxn id="27" idx="3"/>
          </p:cNvCxnSpPr>
          <p:nvPr/>
        </p:nvCxnSpPr>
        <p:spPr>
          <a:xfrm flipH="1" flipV="1">
            <a:off x="5131468" y="1617999"/>
            <a:ext cx="805690" cy="638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09906C08-B3F2-1108-F712-5D1CA96BA770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H="1" flipV="1">
            <a:off x="5048060" y="1933097"/>
            <a:ext cx="83408" cy="926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AE7421A-1EB7-A8A3-4B6D-BE8A5EAD7C85}"/>
              </a:ext>
            </a:extLst>
          </p:cNvPr>
          <p:cNvCxnSpPr>
            <a:stCxn id="26" idx="3"/>
            <a:endCxn id="28" idx="1"/>
          </p:cNvCxnSpPr>
          <p:nvPr/>
        </p:nvCxnSpPr>
        <p:spPr>
          <a:xfrm flipV="1">
            <a:off x="5214876" y="2633444"/>
            <a:ext cx="1812646" cy="540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575CEDE-425C-5390-6941-154C4D825D08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6103974" y="2256652"/>
            <a:ext cx="923548" cy="376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F5AEAC60-D7CC-7F61-9B47-93A5B6AFEB06}"/>
              </a:ext>
            </a:extLst>
          </p:cNvPr>
          <p:cNvCxnSpPr>
            <a:stCxn id="26" idx="3"/>
            <a:endCxn id="25" idx="1"/>
          </p:cNvCxnSpPr>
          <p:nvPr/>
        </p:nvCxnSpPr>
        <p:spPr>
          <a:xfrm flipV="1">
            <a:off x="5214876" y="2256652"/>
            <a:ext cx="722282" cy="917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015D18B-0CA8-F0BD-843F-3809AC4BFD4B}"/>
              </a:ext>
            </a:extLst>
          </p:cNvPr>
          <p:cNvSpPr txBox="1"/>
          <p:nvPr/>
        </p:nvSpPr>
        <p:spPr>
          <a:xfrm>
            <a:off x="556890" y="378135"/>
            <a:ext cx="209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Scenario V</a:t>
            </a:r>
          </a:p>
        </p:txBody>
      </p:sp>
    </p:spTree>
    <p:extLst>
      <p:ext uri="{BB962C8B-B14F-4D97-AF65-F5344CB8AC3E}">
        <p14:creationId xmlns:p14="http://schemas.microsoft.com/office/powerpoint/2010/main" val="17321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53CE267-6633-9137-50CD-AEC07B59E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39A979D-6FA7-9CF3-A7E6-FBF62D887F83}"/>
              </a:ext>
            </a:extLst>
          </p:cNvPr>
          <p:cNvSpPr txBox="1"/>
          <p:nvPr/>
        </p:nvSpPr>
        <p:spPr>
          <a:xfrm>
            <a:off x="701749" y="2190304"/>
            <a:ext cx="6393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Helvetica Neue" panose="020B0604020202020204" charset="0"/>
              </a:rPr>
              <a:t>From all this demos, what we have understood so far?</a:t>
            </a:r>
          </a:p>
        </p:txBody>
      </p:sp>
    </p:spTree>
    <p:extLst>
      <p:ext uri="{BB962C8B-B14F-4D97-AF65-F5344CB8AC3E}">
        <p14:creationId xmlns:p14="http://schemas.microsoft.com/office/powerpoint/2010/main" val="1991913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B44E672-3362-7F01-2FCA-585E8743A4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7247" y="392630"/>
            <a:ext cx="1662832" cy="8980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8D5C1C4-F62D-97A5-E0D7-E02DFED7B1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2041" y="3160584"/>
            <a:ext cx="1777880" cy="6922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A3A018F-6EC5-CCC5-B3CE-EAC39C3C89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7247" y="1822279"/>
            <a:ext cx="1712674" cy="648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379A0EE-883B-C668-2258-D7F4802588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130" y="485061"/>
            <a:ext cx="1236478" cy="16111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0D1B97EA-03B8-970B-0FC6-07B060656F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6846" y="2439050"/>
            <a:ext cx="1545415" cy="17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5FA863-73D2-EE67-4DAF-A82D88155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 rot="14945935">
            <a:off x="1178384" y="1959732"/>
            <a:ext cx="1272828" cy="1073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BBE1AC-A675-080D-68F8-1E8F3E1CE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0871" y="1751310"/>
            <a:ext cx="789161" cy="719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0A3FE2-70B7-041D-51BA-5C5D620C2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287223" y="2733230"/>
            <a:ext cx="1567029" cy="93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472EDA0-C6F1-8020-F74B-50C14A4F6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tretch>
            <a:fillRect/>
          </a:stretch>
        </p:blipFill>
        <p:spPr>
          <a:xfrm>
            <a:off x="735553" y="2087769"/>
            <a:ext cx="1299426" cy="77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E53265E-7898-C192-99A7-6119C78D9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 rot="3072318">
            <a:off x="534002" y="2407051"/>
            <a:ext cx="1175180" cy="99111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CC7BAC79-D662-C14B-80C0-97AD74E1AF09}"/>
              </a:ext>
            </a:extLst>
          </p:cNvPr>
          <p:cNvSpPr/>
          <p:nvPr/>
        </p:nvSpPr>
        <p:spPr>
          <a:xfrm>
            <a:off x="5155795" y="2062399"/>
            <a:ext cx="166816" cy="6301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62DE612F-F471-C85E-2D6A-B89DBA9F0D92}"/>
              </a:ext>
            </a:extLst>
          </p:cNvPr>
          <p:cNvSpPr/>
          <p:nvPr/>
        </p:nvSpPr>
        <p:spPr>
          <a:xfrm>
            <a:off x="5457309" y="2067489"/>
            <a:ext cx="166816" cy="630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946772CB-A9BB-92E7-89FA-E2CB31FD6CC9}"/>
              </a:ext>
            </a:extLst>
          </p:cNvPr>
          <p:cNvSpPr/>
          <p:nvPr/>
        </p:nvSpPr>
        <p:spPr>
          <a:xfrm>
            <a:off x="5823518" y="2067489"/>
            <a:ext cx="166816" cy="63019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55E0D40-662D-2F58-F6B6-FC0DD9D8638B}"/>
              </a:ext>
            </a:extLst>
          </p:cNvPr>
          <p:cNvSpPr/>
          <p:nvPr/>
        </p:nvSpPr>
        <p:spPr>
          <a:xfrm>
            <a:off x="6160227" y="2067488"/>
            <a:ext cx="166816" cy="63019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788AE782-E2F5-3BEB-04BB-724D63ADDEAC}"/>
              </a:ext>
            </a:extLst>
          </p:cNvPr>
          <p:cNvSpPr/>
          <p:nvPr/>
        </p:nvSpPr>
        <p:spPr>
          <a:xfrm>
            <a:off x="6515536" y="2060298"/>
            <a:ext cx="166816" cy="6301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2762916-F10B-2C7E-8DBB-64802BB8EBE7}"/>
              </a:ext>
            </a:extLst>
          </p:cNvPr>
          <p:cNvCxnSpPr/>
          <p:nvPr/>
        </p:nvCxnSpPr>
        <p:spPr>
          <a:xfrm>
            <a:off x="5057837" y="2733230"/>
            <a:ext cx="2073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1CD1CB1-0E82-9311-E58A-6B28138C4320}"/>
              </a:ext>
            </a:extLst>
          </p:cNvPr>
          <p:cNvCxnSpPr/>
          <p:nvPr/>
        </p:nvCxnSpPr>
        <p:spPr>
          <a:xfrm>
            <a:off x="5053167" y="2021764"/>
            <a:ext cx="20730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8C3FD8F-DBD7-1309-FE35-5458329AD325}"/>
              </a:ext>
            </a:extLst>
          </p:cNvPr>
          <p:cNvCxnSpPr/>
          <p:nvPr/>
        </p:nvCxnSpPr>
        <p:spPr>
          <a:xfrm>
            <a:off x="5053167" y="2021764"/>
            <a:ext cx="1058087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46360779-8404-A608-FC15-0322C11C0014}"/>
              </a:ext>
            </a:extLst>
          </p:cNvPr>
          <p:cNvCxnSpPr/>
          <p:nvPr/>
        </p:nvCxnSpPr>
        <p:spPr>
          <a:xfrm flipV="1">
            <a:off x="6111254" y="2021764"/>
            <a:ext cx="1015011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F8F17B6F-5192-75B6-B69B-D12D60CC10C0}"/>
              </a:ext>
            </a:extLst>
          </p:cNvPr>
          <p:cNvCxnSpPr/>
          <p:nvPr/>
        </p:nvCxnSpPr>
        <p:spPr>
          <a:xfrm flipV="1">
            <a:off x="5053167" y="2021764"/>
            <a:ext cx="1058087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21F2D1D4-1E6E-DEB3-A650-02510DF47A57}"/>
              </a:ext>
            </a:extLst>
          </p:cNvPr>
          <p:cNvCxnSpPr/>
          <p:nvPr/>
        </p:nvCxnSpPr>
        <p:spPr>
          <a:xfrm>
            <a:off x="6111254" y="2021764"/>
            <a:ext cx="1015011" cy="7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A19327-AE97-CA48-5D86-BEA9C93BEE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4"/>
              </a:ext>
            </a:extLst>
          </a:blip>
          <a:stretch>
            <a:fillRect/>
          </a:stretch>
        </p:blipFill>
        <p:spPr>
          <a:xfrm>
            <a:off x="3311968" y="689296"/>
            <a:ext cx="1124739" cy="1177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770C4FE-C025-8C00-7533-CEC69F62A3CD}"/>
              </a:ext>
            </a:extLst>
          </p:cNvPr>
          <p:cNvSpPr txBox="1"/>
          <p:nvPr/>
        </p:nvSpPr>
        <p:spPr>
          <a:xfrm>
            <a:off x="4393278" y="811987"/>
            <a:ext cx="4205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The Procedure is called </a:t>
            </a:r>
            <a:r>
              <a:rPr lang="en-US" sz="1800" b="1" dirty="0">
                <a:solidFill>
                  <a:schemeClr val="accent1"/>
                </a:solidFill>
              </a:rPr>
              <a:t>ALGORITHM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5270A04-C3D6-E4C9-D342-EF38C441AF1E}"/>
              </a:ext>
            </a:extLst>
          </p:cNvPr>
          <p:cNvSpPr txBox="1"/>
          <p:nvPr/>
        </p:nvSpPr>
        <p:spPr>
          <a:xfrm>
            <a:off x="6781007" y="1623527"/>
            <a:ext cx="112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Insertion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42F2F7A-5333-5B15-D38E-56980C2F4369}"/>
              </a:ext>
            </a:extLst>
          </p:cNvPr>
          <p:cNvSpPr txBox="1"/>
          <p:nvPr/>
        </p:nvSpPr>
        <p:spPr>
          <a:xfrm>
            <a:off x="4352731" y="1673341"/>
            <a:ext cx="110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Removal</a:t>
            </a:r>
          </a:p>
        </p:txBody>
      </p:sp>
    </p:spTree>
    <p:extLst>
      <p:ext uri="{BB962C8B-B14F-4D97-AF65-F5344CB8AC3E}">
        <p14:creationId xmlns:p14="http://schemas.microsoft.com/office/powerpoint/2010/main" val="105191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66 0.04097 L 0.16497 0.16759 L 0.17031 0.17431 L 0.36328 0.21111 L 0.59596 0.21667 L 0.74362 0.17176 L 0.772 0.00579 L 0.75208 -0.09491 L 0.6625 -0.11134 L 0.56914 -0.11528 L 0.52929 -0.10856 L 0.46575 -0.1044 " pathEditMode="relative" ptsTypes="AAAAAAAAAA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9 -0.00139 L 0.1569 0.16435 L 0.38503 0.2051 L 0.60612 0.21343 L 0.73399 0.19422 L 0.72318 0.04468 L 0.67045 0.00672 L 0.56485 0.00672 L 0.47526 -0.01088 " pathEditMode="relative" ptsTypes="AAAAAAA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1042 L 0.22122 0.28194 L 0.43164 0.30648 L 0.65443 0.27916 L 0.72096 0.20162 L 0.74323 0.06157 L 0.62682 0.06018 L 0.52812 0.05486 L 0.52812 0.05486 L 0.52812 0.05486 " pathEditMode="relative" ptsTypes="AAAAAAAAAA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0.05069 L 0.45312 0.1324 L 0.74466 0.11041 L 0.7983 -0.12362 L 0.58554 -0.17246 " pathEditMode="relative" ptsTypes="AAAAA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2 -0.00787 L 0.20482 0.25602 L 0.49791 0.27523 L 0.65859 0.23148 L 0.66315 0.01921 L 0.54153 -0.02547 " pathEditMode="relative" ptsTypes="AAAAAA">
                                      <p:cBhvr>
                                        <p:cTn id="5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 tmFilter="0, 0; .2, .5; .8, .5; 1, 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1000" autoRev="1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12" grpId="0" build="allAtOnce"/>
      <p:bldP spid="13" grpId="0"/>
      <p:bldP spid="13" grpId="1"/>
      <p:bldP spid="14" grpId="0"/>
      <p:bldP spid="1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96357856-1653-9E79-971C-80D6A3A50364}"/>
              </a:ext>
            </a:extLst>
          </p:cNvPr>
          <p:cNvGrpSpPr/>
          <p:nvPr/>
        </p:nvGrpSpPr>
        <p:grpSpPr>
          <a:xfrm>
            <a:off x="281943" y="2001426"/>
            <a:ext cx="2077769" cy="711467"/>
            <a:chOff x="375924" y="2668568"/>
            <a:chExt cx="2770358" cy="94862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xmlns="" id="{CC7BAC79-D662-C14B-80C0-97AD74E1AF09}"/>
                </a:ext>
              </a:extLst>
            </p:cNvPr>
            <p:cNvSpPr/>
            <p:nvPr/>
          </p:nvSpPr>
          <p:spPr>
            <a:xfrm>
              <a:off x="512762" y="2722748"/>
              <a:ext cx="222421" cy="84026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62DE612F-F471-C85E-2D6A-B89DBA9F0D92}"/>
                </a:ext>
              </a:extLst>
            </p:cNvPr>
            <p:cNvSpPr/>
            <p:nvPr/>
          </p:nvSpPr>
          <p:spPr>
            <a:xfrm>
              <a:off x="914780" y="2729535"/>
              <a:ext cx="222421" cy="84026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946772CB-A9BB-92E7-89FA-E2CB31FD6CC9}"/>
                </a:ext>
              </a:extLst>
            </p:cNvPr>
            <p:cNvSpPr/>
            <p:nvPr/>
          </p:nvSpPr>
          <p:spPr>
            <a:xfrm>
              <a:off x="1403059" y="2729534"/>
              <a:ext cx="222421" cy="840261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055E0D40-662D-2F58-F6B6-FC0DD9D8638B}"/>
                </a:ext>
              </a:extLst>
            </p:cNvPr>
            <p:cNvSpPr/>
            <p:nvPr/>
          </p:nvSpPr>
          <p:spPr>
            <a:xfrm>
              <a:off x="1852004" y="2729533"/>
              <a:ext cx="222421" cy="84026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xmlns="" id="{788AE782-E2F5-3BEB-04BB-724D63ADDEAC}"/>
                </a:ext>
              </a:extLst>
            </p:cNvPr>
            <p:cNvSpPr/>
            <p:nvPr/>
          </p:nvSpPr>
          <p:spPr>
            <a:xfrm>
              <a:off x="2325750" y="2719946"/>
              <a:ext cx="222421" cy="84026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02762916-F10B-2C7E-8DBB-64802BB8EBE7}"/>
                </a:ext>
              </a:extLst>
            </p:cNvPr>
            <p:cNvCxnSpPr/>
            <p:nvPr/>
          </p:nvCxnSpPr>
          <p:spPr>
            <a:xfrm>
              <a:off x="382151" y="3617190"/>
              <a:ext cx="27641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C1CD1CB1-0E82-9311-E58A-6B28138C4320}"/>
                </a:ext>
              </a:extLst>
            </p:cNvPr>
            <p:cNvCxnSpPr/>
            <p:nvPr/>
          </p:nvCxnSpPr>
          <p:spPr>
            <a:xfrm>
              <a:off x="375924" y="2668568"/>
              <a:ext cx="27641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08C3FD8F-DBD7-1309-FE35-5458329AD325}"/>
                </a:ext>
              </a:extLst>
            </p:cNvPr>
            <p:cNvCxnSpPr/>
            <p:nvPr/>
          </p:nvCxnSpPr>
          <p:spPr>
            <a:xfrm>
              <a:off x="375924" y="2668568"/>
              <a:ext cx="1410783" cy="9486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46360779-8404-A608-FC15-0322C11C0014}"/>
                </a:ext>
              </a:extLst>
            </p:cNvPr>
            <p:cNvCxnSpPr/>
            <p:nvPr/>
          </p:nvCxnSpPr>
          <p:spPr>
            <a:xfrm flipV="1">
              <a:off x="1786707" y="2668568"/>
              <a:ext cx="1353348" cy="9486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8F17B6F-5192-75B6-B69B-D12D60CC10C0}"/>
                </a:ext>
              </a:extLst>
            </p:cNvPr>
            <p:cNvCxnSpPr/>
            <p:nvPr/>
          </p:nvCxnSpPr>
          <p:spPr>
            <a:xfrm flipV="1">
              <a:off x="375924" y="2668568"/>
              <a:ext cx="1410783" cy="9486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21F2D1D4-1E6E-DEB3-A650-02510DF47A57}"/>
                </a:ext>
              </a:extLst>
            </p:cNvPr>
            <p:cNvCxnSpPr/>
            <p:nvPr/>
          </p:nvCxnSpPr>
          <p:spPr>
            <a:xfrm>
              <a:off x="1786707" y="2668568"/>
              <a:ext cx="1353348" cy="9486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A19327-AE97-CA48-5D86-BEA9C93BE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5013280" y="1773079"/>
            <a:ext cx="1124739" cy="1177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71DE7D0-6659-095A-970D-AA6AF005A523}"/>
              </a:ext>
            </a:extLst>
          </p:cNvPr>
          <p:cNvSpPr txBox="1"/>
          <p:nvPr/>
        </p:nvSpPr>
        <p:spPr>
          <a:xfrm>
            <a:off x="2883567" y="2177978"/>
            <a:ext cx="160714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accent1"/>
                </a:solidFill>
              </a:rPr>
              <a:t>Operations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A0A6BBD-904E-55BC-B942-BD0DF423E910}"/>
              </a:ext>
            </a:extLst>
          </p:cNvPr>
          <p:cNvSpPr txBox="1"/>
          <p:nvPr/>
        </p:nvSpPr>
        <p:spPr>
          <a:xfrm>
            <a:off x="467979" y="2811905"/>
            <a:ext cx="142247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Organization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A1A2055-8449-CBD3-CDDE-83D72EA6DA99}"/>
              </a:ext>
            </a:extLst>
          </p:cNvPr>
          <p:cNvSpPr txBox="1"/>
          <p:nvPr/>
        </p:nvSpPr>
        <p:spPr>
          <a:xfrm>
            <a:off x="2543805" y="2130091"/>
            <a:ext cx="2168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</a:rPr>
              <a:t>+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endParaRPr 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8F24D33-2608-8390-9EE0-AD79A7F7ABE5}"/>
              </a:ext>
            </a:extLst>
          </p:cNvPr>
          <p:cNvSpPr txBox="1"/>
          <p:nvPr/>
        </p:nvSpPr>
        <p:spPr>
          <a:xfrm>
            <a:off x="6802539" y="2146262"/>
            <a:ext cx="19890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Data Structure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31AA88A-1A8E-826E-3AD2-BAB881DDCD67}"/>
              </a:ext>
            </a:extLst>
          </p:cNvPr>
          <p:cNvSpPr txBox="1"/>
          <p:nvPr/>
        </p:nvSpPr>
        <p:spPr>
          <a:xfrm>
            <a:off x="6361877" y="2165534"/>
            <a:ext cx="21680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accent1"/>
                </a:solidFill>
              </a:rPr>
              <a:t>=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F4DA784-25CC-9317-2D2E-B3F2453F2EBD}"/>
              </a:ext>
            </a:extLst>
          </p:cNvPr>
          <p:cNvSpPr txBox="1"/>
          <p:nvPr/>
        </p:nvSpPr>
        <p:spPr>
          <a:xfrm>
            <a:off x="4433050" y="2100095"/>
            <a:ext cx="2168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</a:rPr>
              <a:t>+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72980C9-BEDA-9967-FBCE-D6C906D1AD22}"/>
              </a:ext>
            </a:extLst>
          </p:cNvPr>
          <p:cNvSpPr txBox="1"/>
          <p:nvPr/>
        </p:nvSpPr>
        <p:spPr>
          <a:xfrm>
            <a:off x="5132695" y="2958707"/>
            <a:ext cx="112473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</a:rPr>
              <a:t>Algorithm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2C8E9A0-1B38-A5C6-1EF3-44A20C190F78}"/>
              </a:ext>
            </a:extLst>
          </p:cNvPr>
          <p:cNvSpPr txBox="1"/>
          <p:nvPr/>
        </p:nvSpPr>
        <p:spPr>
          <a:xfrm>
            <a:off x="556890" y="378135"/>
            <a:ext cx="424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What is a data structure?</a:t>
            </a:r>
          </a:p>
        </p:txBody>
      </p:sp>
    </p:spTree>
    <p:extLst>
      <p:ext uri="{BB962C8B-B14F-4D97-AF65-F5344CB8AC3E}">
        <p14:creationId xmlns:p14="http://schemas.microsoft.com/office/powerpoint/2010/main" val="343345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5" grpId="0"/>
      <p:bldP spid="16" grpId="0"/>
      <p:bldP spid="17" grpId="0"/>
      <p:bldP spid="17" grpId="1"/>
      <p:bldP spid="18" grpId="0"/>
      <p:bldP spid="19" grpId="0"/>
      <p:bldP spid="20" grpId="0"/>
      <p:bldP spid="2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3F034-0D11-98DC-C1FB-730F768F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CE87A3-356A-A1B2-B1FD-0035BF294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311700" y="875425"/>
            <a:ext cx="8520600" cy="15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 of Science (Honours) in Data Science and Artificial Intelligence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311700" y="2401525"/>
            <a:ext cx="85206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DA110: Data Structure</a:t>
            </a:r>
            <a:endParaRPr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687375" y="4207225"/>
            <a:ext cx="8073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3D4C"/>
                </a:solidFill>
                <a:highlight>
                  <a:srgbClr val="FFFFFF"/>
                </a:highlight>
              </a:rPr>
              <a:t>Optional Note: Usage of this material for teaching and education is considered fair use. However, if that includes posting images to a website, or commercial usage that could be considered copyright infringement. In such case, you are required to reach out to the author(s) or the Institute for permission before the usage.</a:t>
            </a:r>
            <a:endParaRPr sz="1100"/>
          </a:p>
        </p:txBody>
      </p:sp>
      <p:cxnSp>
        <p:nvCxnSpPr>
          <p:cNvPr id="103" name="Google Shape;103;p13"/>
          <p:cNvCxnSpPr/>
          <p:nvPr/>
        </p:nvCxnSpPr>
        <p:spPr>
          <a:xfrm>
            <a:off x="790550" y="4169500"/>
            <a:ext cx="725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73115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C3F034-0D11-98DC-C1FB-730F768F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78" y="1203488"/>
            <a:ext cx="3884616" cy="572700"/>
          </a:xfrm>
        </p:spPr>
        <p:txBody>
          <a:bodyPr>
            <a:noAutofit/>
          </a:bodyPr>
          <a:lstStyle/>
          <a:p>
            <a:r>
              <a:rPr lang="en-US" sz="3200" dirty="0"/>
              <a:t>What is a program?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C44FD21-08DD-F391-51A4-1A74042F7CD0}"/>
              </a:ext>
            </a:extLst>
          </p:cNvPr>
          <p:cNvSpPr txBox="1">
            <a:spLocks/>
          </p:cNvSpPr>
          <p:nvPr/>
        </p:nvSpPr>
        <p:spPr>
          <a:xfrm>
            <a:off x="442837" y="2057640"/>
            <a:ext cx="62911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466B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1D466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How is it related to data structure?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11820AE9-2E6D-CB1A-D49A-8778AD7A2B9B}"/>
              </a:ext>
            </a:extLst>
          </p:cNvPr>
          <p:cNvSpPr txBox="1">
            <a:spLocks/>
          </p:cNvSpPr>
          <p:nvPr/>
        </p:nvSpPr>
        <p:spPr>
          <a:xfrm>
            <a:off x="442837" y="2801918"/>
            <a:ext cx="62911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466B"/>
              </a:buClr>
              <a:buSzPts val="2400"/>
              <a:buFont typeface="Helvetica Neue"/>
              <a:buNone/>
              <a:defRPr sz="2400" b="1" i="0" u="none" strike="noStrike" cap="none">
                <a:solidFill>
                  <a:srgbClr val="1D466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How is it related to algorithm?</a:t>
            </a:r>
          </a:p>
        </p:txBody>
      </p:sp>
    </p:spTree>
    <p:extLst>
      <p:ext uri="{BB962C8B-B14F-4D97-AF65-F5344CB8AC3E}">
        <p14:creationId xmlns:p14="http://schemas.microsoft.com/office/powerpoint/2010/main" val="298350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442C671-C959-31EB-8BDE-70ACCCFFA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689BA3B0-C218-6C06-7373-74A81A41E286}"/>
              </a:ext>
            </a:extLst>
          </p:cNvPr>
          <p:cNvSpPr txBox="1">
            <a:spLocks/>
          </p:cNvSpPr>
          <p:nvPr/>
        </p:nvSpPr>
        <p:spPr>
          <a:xfrm>
            <a:off x="375493" y="1657144"/>
            <a:ext cx="4791929" cy="5727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  <a:latin typeface="Helvetica Neue" panose="020B0604020202020204" charset="0"/>
              </a:rPr>
              <a:t>First computing problem</a:t>
            </a:r>
          </a:p>
        </p:txBody>
      </p:sp>
    </p:spTree>
    <p:extLst>
      <p:ext uri="{BB962C8B-B14F-4D97-AF65-F5344CB8AC3E}">
        <p14:creationId xmlns:p14="http://schemas.microsoft.com/office/powerpoint/2010/main" val="248516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8C479A-C0ED-612F-F006-7EF3789E352B}"/>
              </a:ext>
            </a:extLst>
          </p:cNvPr>
          <p:cNvSpPr txBox="1"/>
          <p:nvPr/>
        </p:nvSpPr>
        <p:spPr>
          <a:xfrm>
            <a:off x="474112" y="263883"/>
            <a:ext cx="409788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Find factorial of an integer number</a:t>
            </a:r>
            <a:endParaRPr lang="en-US" sz="21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1FE62F3C-934C-E742-ADB6-EF05C402E290}"/>
                  </a:ext>
                </a:extLst>
              </p:cNvPr>
              <p:cNvSpPr txBox="1"/>
              <p:nvPr/>
            </p:nvSpPr>
            <p:spPr>
              <a:xfrm>
                <a:off x="474112" y="767736"/>
                <a:ext cx="4573166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35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Estimate:</a:t>
                </a:r>
                <a:r>
                  <a:rPr lang="en-IN" sz="135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𝑛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!=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𝑛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</m:t>
                    </m:r>
                    <m:d>
                      <m:dPr>
                        <m:ctrlPr>
                          <a:rPr lang="en-US" sz="135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𝑛</m:t>
                        </m:r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−1</m:t>
                        </m:r>
                      </m:e>
                    </m:d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</m:t>
                    </m:r>
                    <m:d>
                      <m:dPr>
                        <m:ctrlPr>
                          <a:rPr lang="en-US" sz="135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𝑛</m:t>
                        </m:r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−2</m:t>
                        </m:r>
                      </m:e>
                    </m:d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×… ×3×2×1</m:t>
                    </m:r>
                  </m:oMath>
                </a14:m>
                <a:r>
                  <a:rPr lang="en-IN" sz="135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.</a:t>
                </a:r>
                <a:endParaRPr lang="en-US" sz="10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E62F3C-934C-E742-ADB6-EF05C402E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2" y="767736"/>
                <a:ext cx="4573166" cy="300082"/>
              </a:xfrm>
              <a:prstGeom prst="rect">
                <a:avLst/>
              </a:prstGeom>
              <a:blipFill>
                <a:blip r:embed="rId3"/>
                <a:stretch>
                  <a:fillRect l="-400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6C96BB6-7538-6424-7D4A-717D7E144405}"/>
              </a:ext>
            </a:extLst>
          </p:cNvPr>
          <p:cNvGrpSpPr/>
          <p:nvPr/>
        </p:nvGrpSpPr>
        <p:grpSpPr>
          <a:xfrm>
            <a:off x="7044603" y="1322337"/>
            <a:ext cx="634487" cy="2064683"/>
            <a:chOff x="9392804" y="1763115"/>
            <a:chExt cx="845982" cy="27529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DBA6AC4-0FC9-F18D-F4D3-CB1FD7328991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49885A8-BDE3-829E-DCD4-51E0355206F6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E8AC847-F245-3DE7-340C-151E1CCD210B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5B6E7BF-F461-D12E-5ACC-227CD2509C43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rgbClr val="C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344B79A-E06B-46A4-99B0-B75C72839495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E915CCC-25DE-0ED9-C451-050EF20BB7B3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30930E5-892D-7C7A-91B7-62524C103241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F7B63F8-E251-1CB5-8ACB-1DDCBE51501D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A48FCD-662B-9153-2679-477E0878F737}"/>
              </a:ext>
            </a:extLst>
          </p:cNvPr>
          <p:cNvSpPr txBox="1"/>
          <p:nvPr/>
        </p:nvSpPr>
        <p:spPr>
          <a:xfrm>
            <a:off x="7044603" y="3512972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919C4A-0A9F-B00C-84B2-DCBDB4EA7D97}"/>
              </a:ext>
            </a:extLst>
          </p:cNvPr>
          <p:cNvSpPr txBox="1"/>
          <p:nvPr/>
        </p:nvSpPr>
        <p:spPr>
          <a:xfrm>
            <a:off x="477659" y="1182405"/>
            <a:ext cx="457316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Now, the questions are -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23B008-FA04-6625-11A3-736E2A0B6252}"/>
              </a:ext>
            </a:extLst>
          </p:cNvPr>
          <p:cNvSpPr txBox="1"/>
          <p:nvPr/>
        </p:nvSpPr>
        <p:spPr>
          <a:xfrm>
            <a:off x="474117" y="1497833"/>
            <a:ext cx="559352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What is the underlying data needed for this problem? </a:t>
            </a:r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42BCAC4-9395-0C06-56C5-95D9F79E70E6}"/>
              </a:ext>
            </a:extLst>
          </p:cNvPr>
          <p:cNvSpPr txBox="1"/>
          <p:nvPr/>
        </p:nvSpPr>
        <p:spPr>
          <a:xfrm>
            <a:off x="488295" y="1908969"/>
            <a:ext cx="457316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What is the size of its data (the number of data values)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0A2EB7-8A0A-C5B7-0A57-4785E2842289}"/>
              </a:ext>
            </a:extLst>
          </p:cNvPr>
          <p:cNvSpPr txBox="1"/>
          <p:nvPr/>
        </p:nvSpPr>
        <p:spPr>
          <a:xfrm>
            <a:off x="484754" y="2252752"/>
            <a:ext cx="457316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Where to store the data?</a:t>
            </a:r>
            <a:endParaRPr 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C04D3BF-962C-E84F-6226-3A30117DC6C3}"/>
              </a:ext>
            </a:extLst>
          </p:cNvPr>
          <p:cNvSpPr txBox="1"/>
          <p:nvPr/>
        </p:nvSpPr>
        <p:spPr>
          <a:xfrm>
            <a:off x="4635795" y="1497833"/>
            <a:ext cx="29771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Neue" panose="020B0604020202020204" charset="0"/>
              </a:rPr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F685807-275E-7CC6-1F0E-0BEB7E104835}"/>
              </a:ext>
            </a:extLst>
          </p:cNvPr>
          <p:cNvSpPr txBox="1"/>
          <p:nvPr/>
        </p:nvSpPr>
        <p:spPr>
          <a:xfrm>
            <a:off x="4646426" y="1898319"/>
            <a:ext cx="29771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 Neue" panose="020B060402020202020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3874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" grpId="0"/>
      <p:bldP spid="3" grpId="0"/>
      <p:bldP spid="5" grpId="0"/>
      <p:bldP spid="7" grpId="0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8C479A-C0ED-612F-F006-7EF3789E352B}"/>
              </a:ext>
            </a:extLst>
          </p:cNvPr>
          <p:cNvSpPr txBox="1"/>
          <p:nvPr/>
        </p:nvSpPr>
        <p:spPr>
          <a:xfrm>
            <a:off x="474112" y="263883"/>
            <a:ext cx="409788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Find factorial of an integer number</a:t>
            </a:r>
            <a:endParaRPr lang="en-US" sz="21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1FE62F3C-934C-E742-ADB6-EF05C402E290}"/>
                  </a:ext>
                </a:extLst>
              </p:cNvPr>
              <p:cNvSpPr txBox="1"/>
              <p:nvPr/>
            </p:nvSpPr>
            <p:spPr>
              <a:xfrm>
                <a:off x="474112" y="767736"/>
                <a:ext cx="4573166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35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Algorithm:</a:t>
                </a:r>
                <a:r>
                  <a:rPr lang="en-IN" sz="135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𝑛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!=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𝑛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</m:t>
                    </m:r>
                    <m:d>
                      <m:dPr>
                        <m:ctrlPr>
                          <a:rPr lang="en-US" sz="135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𝑛</m:t>
                        </m:r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−1</m:t>
                        </m:r>
                      </m:e>
                    </m:d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</m:t>
                    </m:r>
                    <m:d>
                      <m:dPr>
                        <m:ctrlPr>
                          <a:rPr lang="en-US" sz="135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𝑛</m:t>
                        </m:r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−2</m:t>
                        </m:r>
                      </m:e>
                    </m:d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×… ×3×2×1</m:t>
                    </m:r>
                  </m:oMath>
                </a14:m>
                <a:r>
                  <a:rPr lang="en-IN" sz="135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.</a:t>
                </a:r>
                <a:endParaRPr lang="en-US" sz="10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E62F3C-934C-E742-ADB6-EF05C402E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2" y="767736"/>
                <a:ext cx="4573166" cy="300082"/>
              </a:xfrm>
              <a:prstGeom prst="rect">
                <a:avLst/>
              </a:prstGeom>
              <a:blipFill>
                <a:blip r:embed="rId3"/>
                <a:stretch>
                  <a:fillRect l="-400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DBA6AC4-0FC9-F18D-F4D3-CB1FD7328991}"/>
              </a:ext>
            </a:extLst>
          </p:cNvPr>
          <p:cNvSpPr/>
          <p:nvPr/>
        </p:nvSpPr>
        <p:spPr>
          <a:xfrm>
            <a:off x="7047117" y="1254643"/>
            <a:ext cx="676130" cy="2604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49885A8-BDE3-829E-DCD4-51E0355206F6}"/>
              </a:ext>
            </a:extLst>
          </p:cNvPr>
          <p:cNvSpPr/>
          <p:nvPr/>
        </p:nvSpPr>
        <p:spPr>
          <a:xfrm>
            <a:off x="7049617" y="1524468"/>
            <a:ext cx="676130" cy="2604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E8AC847-F245-3DE7-340C-151E1CCD210B}"/>
              </a:ext>
            </a:extLst>
          </p:cNvPr>
          <p:cNvSpPr/>
          <p:nvPr/>
        </p:nvSpPr>
        <p:spPr>
          <a:xfrm>
            <a:off x="7049617" y="1791880"/>
            <a:ext cx="676130" cy="2604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5B6E7BF-F461-D12E-5ACC-227CD2509C43}"/>
              </a:ext>
            </a:extLst>
          </p:cNvPr>
          <p:cNvSpPr/>
          <p:nvPr/>
        </p:nvSpPr>
        <p:spPr>
          <a:xfrm>
            <a:off x="7051691" y="2054477"/>
            <a:ext cx="676130" cy="2604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344B79A-E06B-46A4-99B0-B75C72839495}"/>
              </a:ext>
            </a:extLst>
          </p:cNvPr>
          <p:cNvSpPr/>
          <p:nvPr/>
        </p:nvSpPr>
        <p:spPr>
          <a:xfrm>
            <a:off x="7049617" y="2326713"/>
            <a:ext cx="676130" cy="2604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E915CCC-25DE-0ED9-C451-050EF20BB7B3}"/>
              </a:ext>
            </a:extLst>
          </p:cNvPr>
          <p:cNvSpPr/>
          <p:nvPr/>
        </p:nvSpPr>
        <p:spPr>
          <a:xfrm>
            <a:off x="7044603" y="2589310"/>
            <a:ext cx="676130" cy="2604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0930E5-892D-7C7A-91B7-62524C103241}"/>
              </a:ext>
            </a:extLst>
          </p:cNvPr>
          <p:cNvSpPr/>
          <p:nvPr/>
        </p:nvSpPr>
        <p:spPr>
          <a:xfrm>
            <a:off x="7044603" y="2856723"/>
            <a:ext cx="676130" cy="2604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F7B63F8-E251-1CB5-8ACB-1DDCBE51501D}"/>
              </a:ext>
            </a:extLst>
          </p:cNvPr>
          <p:cNvSpPr/>
          <p:nvPr/>
        </p:nvSpPr>
        <p:spPr>
          <a:xfrm>
            <a:off x="7047102" y="3126547"/>
            <a:ext cx="676130" cy="2604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A48FCD-662B-9153-2679-477E0878F737}"/>
              </a:ext>
            </a:extLst>
          </p:cNvPr>
          <p:cNvSpPr txBox="1"/>
          <p:nvPr/>
        </p:nvSpPr>
        <p:spPr>
          <a:xfrm>
            <a:off x="7044603" y="3512972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367022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8C479A-C0ED-612F-F006-7EF3789E352B}"/>
              </a:ext>
            </a:extLst>
          </p:cNvPr>
          <p:cNvSpPr txBox="1"/>
          <p:nvPr/>
        </p:nvSpPr>
        <p:spPr>
          <a:xfrm>
            <a:off x="474112" y="263883"/>
            <a:ext cx="409788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Find factorial of an integer number</a:t>
            </a:r>
            <a:endParaRPr lang="en-US" sz="21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1FE62F3C-934C-E742-ADB6-EF05C402E290}"/>
                  </a:ext>
                </a:extLst>
              </p:cNvPr>
              <p:cNvSpPr txBox="1"/>
              <p:nvPr/>
            </p:nvSpPr>
            <p:spPr>
              <a:xfrm>
                <a:off x="474112" y="767736"/>
                <a:ext cx="4573166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35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Algorithm:</a:t>
                </a:r>
                <a:r>
                  <a:rPr lang="en-IN" sz="135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𝑛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!=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𝑛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</m:t>
                    </m:r>
                    <m:d>
                      <m:dPr>
                        <m:ctrlPr>
                          <a:rPr lang="en-US" sz="135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𝑛</m:t>
                        </m:r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−1</m:t>
                        </m:r>
                      </m:e>
                    </m:d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</m:t>
                    </m:r>
                    <m:d>
                      <m:dPr>
                        <m:ctrlPr>
                          <a:rPr lang="en-US" sz="135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𝑛</m:t>
                        </m:r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−2</m:t>
                        </m:r>
                      </m:e>
                    </m:d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×… ×3×2×1</m:t>
                    </m:r>
                  </m:oMath>
                </a14:m>
                <a:r>
                  <a:rPr lang="en-IN" sz="135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.</a:t>
                </a:r>
                <a:endParaRPr lang="en-US" sz="10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E62F3C-934C-E742-ADB6-EF05C402E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2" y="767736"/>
                <a:ext cx="4573166" cy="300082"/>
              </a:xfrm>
              <a:prstGeom prst="rect">
                <a:avLst/>
              </a:prstGeom>
              <a:blipFill>
                <a:blip r:embed="rId3"/>
                <a:stretch>
                  <a:fillRect l="-400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6C96BB6-7538-6424-7D4A-717D7E144405}"/>
              </a:ext>
            </a:extLst>
          </p:cNvPr>
          <p:cNvGrpSpPr/>
          <p:nvPr/>
        </p:nvGrpSpPr>
        <p:grpSpPr>
          <a:xfrm>
            <a:off x="7044603" y="1322337"/>
            <a:ext cx="634487" cy="2064683"/>
            <a:chOff x="9392804" y="1763115"/>
            <a:chExt cx="845982" cy="27529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DBA6AC4-0FC9-F18D-F4D3-CB1FD7328991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49885A8-BDE3-829E-DCD4-51E0355206F6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E8AC847-F245-3DE7-340C-151E1CCD210B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5B6E7BF-F461-D12E-5ACC-227CD2509C43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344B79A-E06B-46A4-99B0-B75C72839495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E915CCC-25DE-0ED9-C451-050EF20BB7B3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30930E5-892D-7C7A-91B7-62524C103241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F7B63F8-E251-1CB5-8ACB-1DDCBE51501D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A48FCD-662B-9153-2679-477E0878F737}"/>
              </a:ext>
            </a:extLst>
          </p:cNvPr>
          <p:cNvSpPr txBox="1"/>
          <p:nvPr/>
        </p:nvSpPr>
        <p:spPr>
          <a:xfrm>
            <a:off x="7044603" y="3512972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0597F8F6-0ABE-B340-EDC3-3B3BE402922F}"/>
              </a:ext>
            </a:extLst>
          </p:cNvPr>
          <p:cNvCxnSpPr/>
          <p:nvPr/>
        </p:nvCxnSpPr>
        <p:spPr>
          <a:xfrm>
            <a:off x="1000709" y="3387020"/>
            <a:ext cx="3107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31D2D080-DA5B-2CA5-51D5-536332E0EC24}"/>
              </a:ext>
            </a:extLst>
          </p:cNvPr>
          <p:cNvCxnSpPr/>
          <p:nvPr/>
        </p:nvCxnSpPr>
        <p:spPr>
          <a:xfrm flipV="1">
            <a:off x="1084684" y="1665515"/>
            <a:ext cx="0" cy="184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37C2B91-A774-3463-612B-96271A657B46}"/>
              </a:ext>
            </a:extLst>
          </p:cNvPr>
          <p:cNvSpPr/>
          <p:nvPr/>
        </p:nvSpPr>
        <p:spPr>
          <a:xfrm>
            <a:off x="1665515" y="2722207"/>
            <a:ext cx="34289" cy="4403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9DE5A520-8870-9A86-A3C7-6D8A98B5EC80}"/>
              </a:ext>
            </a:extLst>
          </p:cNvPr>
          <p:cNvSpPr/>
          <p:nvPr/>
        </p:nvSpPr>
        <p:spPr>
          <a:xfrm>
            <a:off x="1750828" y="26723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31A9ACB-7702-9295-3ADC-5469DDE9A60F}"/>
              </a:ext>
            </a:extLst>
          </p:cNvPr>
          <p:cNvSpPr/>
          <p:nvPr/>
        </p:nvSpPr>
        <p:spPr>
          <a:xfrm>
            <a:off x="1839436" y="260498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B81F89E-F237-F5C4-E142-87102B334CBA}"/>
              </a:ext>
            </a:extLst>
          </p:cNvPr>
          <p:cNvSpPr/>
          <p:nvPr/>
        </p:nvSpPr>
        <p:spPr>
          <a:xfrm>
            <a:off x="1938668" y="25340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59E5B33-A961-60B9-5A42-1ED0BDB8674F}"/>
              </a:ext>
            </a:extLst>
          </p:cNvPr>
          <p:cNvSpPr/>
          <p:nvPr/>
        </p:nvSpPr>
        <p:spPr>
          <a:xfrm>
            <a:off x="2027276" y="24667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FB056869-F213-8C81-AB0B-1A8549F1F191}"/>
              </a:ext>
            </a:extLst>
          </p:cNvPr>
          <p:cNvSpPr/>
          <p:nvPr/>
        </p:nvSpPr>
        <p:spPr>
          <a:xfrm>
            <a:off x="2122969" y="23852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D595544D-7004-9E04-C7B9-EA16CE6BC37B}"/>
              </a:ext>
            </a:extLst>
          </p:cNvPr>
          <p:cNvSpPr/>
          <p:nvPr/>
        </p:nvSpPr>
        <p:spPr>
          <a:xfrm>
            <a:off x="2211577" y="231790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5" grpId="0" animBg="1"/>
      <p:bldP spid="8" grpId="0" animBg="1"/>
      <p:bldP spid="20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8C479A-C0ED-612F-F006-7EF3789E352B}"/>
              </a:ext>
            </a:extLst>
          </p:cNvPr>
          <p:cNvSpPr txBox="1"/>
          <p:nvPr/>
        </p:nvSpPr>
        <p:spPr>
          <a:xfrm>
            <a:off x="474112" y="263883"/>
            <a:ext cx="409788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Find factorial of an integer number</a:t>
            </a:r>
            <a:endParaRPr lang="en-US" sz="21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1FE62F3C-934C-E742-ADB6-EF05C402E290}"/>
                  </a:ext>
                </a:extLst>
              </p:cNvPr>
              <p:cNvSpPr txBox="1"/>
              <p:nvPr/>
            </p:nvSpPr>
            <p:spPr>
              <a:xfrm>
                <a:off x="474112" y="767736"/>
                <a:ext cx="4573166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35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Algorithm:</a:t>
                </a:r>
                <a:r>
                  <a:rPr lang="en-IN" sz="135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𝑛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!=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𝑛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</m:t>
                    </m:r>
                    <m:d>
                      <m:dPr>
                        <m:ctrlPr>
                          <a:rPr lang="en-US" sz="135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𝑛</m:t>
                        </m:r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−1</m:t>
                        </m:r>
                      </m:e>
                    </m:d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</m:t>
                    </m:r>
                    <m:d>
                      <m:dPr>
                        <m:ctrlPr>
                          <a:rPr lang="en-US" sz="135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𝑛</m:t>
                        </m:r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−2</m:t>
                        </m:r>
                      </m:e>
                    </m:d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×… ×3×2×1</m:t>
                    </m:r>
                  </m:oMath>
                </a14:m>
                <a:r>
                  <a:rPr lang="en-IN" sz="135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.</a:t>
                </a:r>
                <a:endParaRPr lang="en-US" sz="10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E62F3C-934C-E742-ADB6-EF05C402E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2" y="767736"/>
                <a:ext cx="4573166" cy="300082"/>
              </a:xfrm>
              <a:prstGeom prst="rect">
                <a:avLst/>
              </a:prstGeom>
              <a:blipFill>
                <a:blip r:embed="rId3"/>
                <a:stretch>
                  <a:fillRect l="-400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6C96BB6-7538-6424-7D4A-717D7E144405}"/>
              </a:ext>
            </a:extLst>
          </p:cNvPr>
          <p:cNvGrpSpPr/>
          <p:nvPr/>
        </p:nvGrpSpPr>
        <p:grpSpPr>
          <a:xfrm>
            <a:off x="7044603" y="1322337"/>
            <a:ext cx="634487" cy="2064683"/>
            <a:chOff x="9392804" y="1763115"/>
            <a:chExt cx="845982" cy="27529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DBA6AC4-0FC9-F18D-F4D3-CB1FD7328991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49885A8-BDE3-829E-DCD4-51E0355206F6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E8AC847-F245-3DE7-340C-151E1CCD210B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5B6E7BF-F461-D12E-5ACC-227CD2509C43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344B79A-E06B-46A4-99B0-B75C72839495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E915CCC-25DE-0ED9-C451-050EF20BB7B3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30930E5-892D-7C7A-91B7-62524C103241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F7B63F8-E251-1CB5-8ACB-1DDCBE51501D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A48FCD-662B-9153-2679-477E0878F737}"/>
              </a:ext>
            </a:extLst>
          </p:cNvPr>
          <p:cNvSpPr txBox="1"/>
          <p:nvPr/>
        </p:nvSpPr>
        <p:spPr>
          <a:xfrm>
            <a:off x="7044603" y="3512972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0597F8F6-0ABE-B340-EDC3-3B3BE402922F}"/>
              </a:ext>
            </a:extLst>
          </p:cNvPr>
          <p:cNvCxnSpPr/>
          <p:nvPr/>
        </p:nvCxnSpPr>
        <p:spPr>
          <a:xfrm>
            <a:off x="1000709" y="3387020"/>
            <a:ext cx="3107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31D2D080-DA5B-2CA5-51D5-536332E0EC24}"/>
              </a:ext>
            </a:extLst>
          </p:cNvPr>
          <p:cNvCxnSpPr/>
          <p:nvPr/>
        </p:nvCxnSpPr>
        <p:spPr>
          <a:xfrm flipV="1">
            <a:off x="1084684" y="1665515"/>
            <a:ext cx="0" cy="184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37C2B91-A774-3463-612B-96271A657B46}"/>
              </a:ext>
            </a:extLst>
          </p:cNvPr>
          <p:cNvSpPr/>
          <p:nvPr/>
        </p:nvSpPr>
        <p:spPr>
          <a:xfrm>
            <a:off x="1665515" y="2722207"/>
            <a:ext cx="34289" cy="4403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9DE5A520-8870-9A86-A3C7-6D8A98B5EC80}"/>
              </a:ext>
            </a:extLst>
          </p:cNvPr>
          <p:cNvSpPr/>
          <p:nvPr/>
        </p:nvSpPr>
        <p:spPr>
          <a:xfrm>
            <a:off x="1750828" y="26723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31A9ACB-7702-9295-3ADC-5469DDE9A60F}"/>
              </a:ext>
            </a:extLst>
          </p:cNvPr>
          <p:cNvSpPr/>
          <p:nvPr/>
        </p:nvSpPr>
        <p:spPr>
          <a:xfrm>
            <a:off x="1839436" y="27183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B81F89E-F237-F5C4-E142-87102B334CBA}"/>
              </a:ext>
            </a:extLst>
          </p:cNvPr>
          <p:cNvSpPr/>
          <p:nvPr/>
        </p:nvSpPr>
        <p:spPr>
          <a:xfrm>
            <a:off x="1938668" y="279635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359E5B33-A961-60B9-5A42-1ED0BDB8674F}"/>
              </a:ext>
            </a:extLst>
          </p:cNvPr>
          <p:cNvSpPr/>
          <p:nvPr/>
        </p:nvSpPr>
        <p:spPr>
          <a:xfrm>
            <a:off x="2154866" y="26368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FB056869-F213-8C81-AB0B-1A8549F1F191}"/>
              </a:ext>
            </a:extLst>
          </p:cNvPr>
          <p:cNvSpPr/>
          <p:nvPr/>
        </p:nvSpPr>
        <p:spPr>
          <a:xfrm>
            <a:off x="2059177" y="27183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D595544D-7004-9E04-C7B9-EA16CE6BC37B}"/>
              </a:ext>
            </a:extLst>
          </p:cNvPr>
          <p:cNvSpPr/>
          <p:nvPr/>
        </p:nvSpPr>
        <p:spPr>
          <a:xfrm>
            <a:off x="2211577" y="25376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1D4540A-31FE-EF65-671D-FCEBE6BFA9F6}"/>
              </a:ext>
            </a:extLst>
          </p:cNvPr>
          <p:cNvSpPr txBox="1"/>
          <p:nvPr/>
        </p:nvSpPr>
        <p:spPr>
          <a:xfrm>
            <a:off x="4380616" y="2073530"/>
            <a:ext cx="2548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Primitive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2931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5" grpId="0" animBg="1"/>
      <p:bldP spid="8" grpId="0" animBg="1"/>
      <p:bldP spid="20" grpId="0" animBg="1"/>
      <p:bldP spid="21" grpId="0" animBg="1"/>
      <p:bldP spid="22" grpId="0" animBg="1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8C479A-C0ED-612F-F006-7EF3789E352B}"/>
              </a:ext>
            </a:extLst>
          </p:cNvPr>
          <p:cNvSpPr txBox="1"/>
          <p:nvPr/>
        </p:nvSpPr>
        <p:spPr>
          <a:xfrm>
            <a:off x="474112" y="263883"/>
            <a:ext cx="409788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Find factorial of an integer number</a:t>
            </a:r>
            <a:endParaRPr lang="en-US" sz="21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1FE62F3C-934C-E742-ADB6-EF05C402E290}"/>
                  </a:ext>
                </a:extLst>
              </p:cNvPr>
              <p:cNvSpPr txBox="1"/>
              <p:nvPr/>
            </p:nvSpPr>
            <p:spPr>
              <a:xfrm>
                <a:off x="474112" y="767736"/>
                <a:ext cx="4573166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350" b="1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Algorithm:</a:t>
                </a:r>
                <a:r>
                  <a:rPr lang="en-IN" sz="135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𝑛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!=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𝑛</m:t>
                    </m:r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</m:t>
                    </m:r>
                    <m:d>
                      <m:dPr>
                        <m:ctrlPr>
                          <a:rPr lang="en-US" sz="135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𝑛</m:t>
                        </m:r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−1</m:t>
                        </m:r>
                      </m:e>
                    </m:d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</m:t>
                    </m:r>
                    <m:d>
                      <m:dPr>
                        <m:ctrlPr>
                          <a:rPr lang="en-US" sz="135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𝑛</m:t>
                        </m:r>
                        <m:r>
                          <a:rPr lang="en-IN" sz="135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Kalinga" panose="020B0502040204020203" pitchFamily="34" charset="0"/>
                          </a:rPr>
                          <m:t>−2</m:t>
                        </m:r>
                      </m:e>
                    </m:d>
                    <m:r>
                      <a:rPr lang="en-IN" sz="1350" i="1"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×… ×3×2×1</m:t>
                    </m:r>
                  </m:oMath>
                </a14:m>
                <a:r>
                  <a:rPr lang="en-IN" sz="135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Kalinga" panose="020B0502040204020203" pitchFamily="34" charset="0"/>
                  </a:rPr>
                  <a:t>.</a:t>
                </a:r>
                <a:endParaRPr lang="en-US" sz="10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E62F3C-934C-E742-ADB6-EF05C402E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2" y="767736"/>
                <a:ext cx="4573166" cy="300082"/>
              </a:xfrm>
              <a:prstGeom prst="rect">
                <a:avLst/>
              </a:prstGeom>
              <a:blipFill>
                <a:blip r:embed="rId3"/>
                <a:stretch>
                  <a:fillRect l="-400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5874C4C-EBF2-E99E-03C8-A0B631630DFD}"/>
              </a:ext>
            </a:extLst>
          </p:cNvPr>
          <p:cNvSpPr txBox="1"/>
          <p:nvPr/>
        </p:nvSpPr>
        <p:spPr>
          <a:xfrm>
            <a:off x="474112" y="1322336"/>
            <a:ext cx="4573166" cy="19620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#include &lt;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stdio.h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&gt;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main(){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int </a:t>
            </a:r>
            <a:r>
              <a:rPr lang="en-IN" sz="135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n = 6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, 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fac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= 1;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while (n &gt;= 1) {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         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fac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= 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fac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* n;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         n = n-1;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}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printf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("The factorial is %d", 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fac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);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0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6C96BB6-7538-6424-7D4A-717D7E144405}"/>
              </a:ext>
            </a:extLst>
          </p:cNvPr>
          <p:cNvGrpSpPr/>
          <p:nvPr/>
        </p:nvGrpSpPr>
        <p:grpSpPr>
          <a:xfrm>
            <a:off x="7044603" y="1322337"/>
            <a:ext cx="634487" cy="2064683"/>
            <a:chOff x="9392804" y="1763115"/>
            <a:chExt cx="845982" cy="27529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DBA6AC4-0FC9-F18D-F4D3-CB1FD7328991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49885A8-BDE3-829E-DCD4-51E0355206F6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E8AC847-F245-3DE7-340C-151E1CCD210B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5B6E7BF-F461-D12E-5ACC-227CD2509C43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344B79A-E06B-46A4-99B0-B75C72839495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E915CCC-25DE-0ED9-C451-050EF20BB7B3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30930E5-892D-7C7A-91B7-62524C103241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F7B63F8-E251-1CB5-8ACB-1DDCBE51501D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69E5BC-35A6-4F48-1B3B-C599DB4DC678}"/>
              </a:ext>
            </a:extLst>
          </p:cNvPr>
          <p:cNvSpPr txBox="1"/>
          <p:nvPr/>
        </p:nvSpPr>
        <p:spPr>
          <a:xfrm>
            <a:off x="7044603" y="3512972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19CA334-7531-5EB6-372C-11CC1C4E450D}"/>
              </a:ext>
            </a:extLst>
          </p:cNvPr>
          <p:cNvSpPr/>
          <p:nvPr/>
        </p:nvSpPr>
        <p:spPr>
          <a:xfrm>
            <a:off x="1679943" y="1743741"/>
            <a:ext cx="595423" cy="212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D8DCD54-C578-64EC-D081-95F2D1640BD7}"/>
              </a:ext>
            </a:extLst>
          </p:cNvPr>
          <p:cNvSpPr/>
          <p:nvPr/>
        </p:nvSpPr>
        <p:spPr>
          <a:xfrm>
            <a:off x="1233377" y="1991833"/>
            <a:ext cx="2473842" cy="8009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xmlns="" id="{013AF742-FD0E-53BE-AB84-1D4384856695}"/>
              </a:ext>
            </a:extLst>
          </p:cNvPr>
          <p:cNvSpPr/>
          <p:nvPr/>
        </p:nvSpPr>
        <p:spPr>
          <a:xfrm>
            <a:off x="3118884" y="1077190"/>
            <a:ext cx="2247014" cy="597949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Primitive Data Structure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xmlns="" id="{832ED5AA-9000-67DD-72B2-7C6F3CAB617D}"/>
              </a:ext>
            </a:extLst>
          </p:cNvPr>
          <p:cNvSpPr/>
          <p:nvPr/>
        </p:nvSpPr>
        <p:spPr>
          <a:xfrm>
            <a:off x="3859619" y="3401109"/>
            <a:ext cx="2247014" cy="597949"/>
          </a:xfrm>
          <a:prstGeom prst="borderCallout1">
            <a:avLst>
              <a:gd name="adj1" fmla="val 18750"/>
              <a:gd name="adj2" fmla="val -8333"/>
              <a:gd name="adj3" fmla="val -98510"/>
              <a:gd name="adj4" fmla="val -168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71313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5" grpId="0" animBg="1"/>
      <p:bldP spid="7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442C671-C959-31EB-8BDE-70ACCCFFA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689BA3B0-C218-6C06-7373-74A81A41E286}"/>
              </a:ext>
            </a:extLst>
          </p:cNvPr>
          <p:cNvSpPr txBox="1">
            <a:spLocks/>
          </p:cNvSpPr>
          <p:nvPr/>
        </p:nvSpPr>
        <p:spPr>
          <a:xfrm>
            <a:off x="375493" y="1657144"/>
            <a:ext cx="5472413" cy="5727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002060"/>
                </a:solidFill>
                <a:latin typeface="Helvetica Neue" panose="020B0604020202020204" charset="0"/>
              </a:rPr>
              <a:t>Second computing problem</a:t>
            </a:r>
          </a:p>
        </p:txBody>
      </p:sp>
    </p:spTree>
    <p:extLst>
      <p:ext uri="{BB962C8B-B14F-4D97-AF65-F5344CB8AC3E}">
        <p14:creationId xmlns:p14="http://schemas.microsoft.com/office/powerpoint/2010/main" val="3136258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8C479A-C0ED-612F-F006-7EF3789E352B}"/>
              </a:ext>
            </a:extLst>
          </p:cNvPr>
          <p:cNvSpPr txBox="1"/>
          <p:nvPr/>
        </p:nvSpPr>
        <p:spPr>
          <a:xfrm>
            <a:off x="318171" y="263883"/>
            <a:ext cx="774131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Given a collection of integer numbers, find a number in the collection</a:t>
            </a:r>
            <a:endParaRPr lang="en-US" sz="21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AF323CB-36CB-E444-1245-A8134610E47C}"/>
              </a:ext>
            </a:extLst>
          </p:cNvPr>
          <p:cNvSpPr txBox="1"/>
          <p:nvPr/>
        </p:nvSpPr>
        <p:spPr>
          <a:xfrm>
            <a:off x="776774" y="804765"/>
            <a:ext cx="452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{ 3, 10, 4, 6, 7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818ABA-6F9F-FEF3-CE3D-D69E6B68C256}"/>
              </a:ext>
            </a:extLst>
          </p:cNvPr>
          <p:cNvSpPr txBox="1"/>
          <p:nvPr/>
        </p:nvSpPr>
        <p:spPr>
          <a:xfrm>
            <a:off x="776774" y="15189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Five different primitive data structures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07C9BA77-1912-B3B0-FC6C-E4F2C678D2A3}"/>
              </a:ext>
            </a:extLst>
          </p:cNvPr>
          <p:cNvGrpSpPr/>
          <p:nvPr/>
        </p:nvGrpSpPr>
        <p:grpSpPr>
          <a:xfrm>
            <a:off x="7043395" y="1322337"/>
            <a:ext cx="682352" cy="3089592"/>
            <a:chOff x="7043395" y="1322337"/>
            <a:chExt cx="682352" cy="30895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424DDE6E-F403-E4D4-B5E0-CBB817743BA4}"/>
                </a:ext>
              </a:extLst>
            </p:cNvPr>
            <p:cNvSpPr/>
            <p:nvPr/>
          </p:nvSpPr>
          <p:spPr>
            <a:xfrm>
              <a:off x="7046945" y="1322337"/>
              <a:ext cx="629817" cy="2522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985CFEF2-50FE-A469-86F3-1F63DD94CBF2}"/>
                </a:ext>
              </a:extLst>
            </p:cNvPr>
            <p:cNvSpPr/>
            <p:nvPr/>
          </p:nvSpPr>
          <p:spPr>
            <a:xfrm>
              <a:off x="7049273" y="1583596"/>
              <a:ext cx="629817" cy="252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33BB863-4C39-BCC5-BCD7-E06ACE89593E}"/>
                </a:ext>
              </a:extLst>
            </p:cNvPr>
            <p:cNvSpPr/>
            <p:nvPr/>
          </p:nvSpPr>
          <p:spPr>
            <a:xfrm>
              <a:off x="7049273" y="1842519"/>
              <a:ext cx="629817" cy="252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B33B4A50-2AAC-7D00-9A44-B3D53DC01875}"/>
                </a:ext>
              </a:extLst>
            </p:cNvPr>
            <p:cNvSpPr/>
            <p:nvPr/>
          </p:nvSpPr>
          <p:spPr>
            <a:xfrm>
              <a:off x="7044603" y="2096779"/>
              <a:ext cx="629817" cy="252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E451168C-F88D-F129-B13C-21E0139A32CD}"/>
                </a:ext>
              </a:extLst>
            </p:cNvPr>
            <p:cNvSpPr/>
            <p:nvPr/>
          </p:nvSpPr>
          <p:spPr>
            <a:xfrm>
              <a:off x="7049273" y="2360373"/>
              <a:ext cx="629817" cy="252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57998A7-52F1-D089-FA74-9C89F41B34E3}"/>
                </a:ext>
              </a:extLst>
            </p:cNvPr>
            <p:cNvSpPr/>
            <p:nvPr/>
          </p:nvSpPr>
          <p:spPr>
            <a:xfrm>
              <a:off x="7044603" y="2614633"/>
              <a:ext cx="629817" cy="252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90EDDB4B-AB4D-9963-77E6-FED12C06FD56}"/>
                </a:ext>
              </a:extLst>
            </p:cNvPr>
            <p:cNvSpPr/>
            <p:nvPr/>
          </p:nvSpPr>
          <p:spPr>
            <a:xfrm>
              <a:off x="7044603" y="2873557"/>
              <a:ext cx="629817" cy="25220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  <a:latin typeface="Helvetica Neue" panose="020B0604020202020204" charset="0"/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BDFA04B1-DDCD-8099-D9E5-06F1268F573D}"/>
                </a:ext>
              </a:extLst>
            </p:cNvPr>
            <p:cNvSpPr/>
            <p:nvPr/>
          </p:nvSpPr>
          <p:spPr>
            <a:xfrm>
              <a:off x="7046931" y="3134815"/>
              <a:ext cx="629817" cy="252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AD8DEB57-DF81-C883-53BA-7D958DC18F7F}"/>
                </a:ext>
              </a:extLst>
            </p:cNvPr>
            <p:cNvSpPr/>
            <p:nvPr/>
          </p:nvSpPr>
          <p:spPr>
            <a:xfrm>
              <a:off x="7048155" y="3390807"/>
              <a:ext cx="629817" cy="252205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  <a:latin typeface="Helvetica Neue" panose="020B0604020202020204" charset="0"/>
                </a:rPr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391D2F71-EA52-A67F-65C1-18446946F69A}"/>
                </a:ext>
              </a:extLst>
            </p:cNvPr>
            <p:cNvSpPr/>
            <p:nvPr/>
          </p:nvSpPr>
          <p:spPr>
            <a:xfrm>
              <a:off x="7048155" y="3649731"/>
              <a:ext cx="629817" cy="2522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E73BE276-55DF-C7B3-B54C-9923A293DB20}"/>
                </a:ext>
              </a:extLst>
            </p:cNvPr>
            <p:cNvSpPr/>
            <p:nvPr/>
          </p:nvSpPr>
          <p:spPr>
            <a:xfrm>
              <a:off x="7043395" y="3910989"/>
              <a:ext cx="629817" cy="25220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C00000"/>
                  </a:solidFill>
                  <a:latin typeface="Helvetica Neue" panose="020B0604020202020204" charset="0"/>
                </a:rPr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968A692B-F0AF-7B72-A571-7148F31E8997}"/>
                </a:ext>
              </a:extLst>
            </p:cNvPr>
            <p:cNvSpPr txBox="1"/>
            <p:nvPr/>
          </p:nvSpPr>
          <p:spPr>
            <a:xfrm>
              <a:off x="7044603" y="4158013"/>
              <a:ext cx="6811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RAM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843665A-C928-6623-D9C8-F904D4A5A3AD}"/>
              </a:ext>
            </a:extLst>
          </p:cNvPr>
          <p:cNvSpPr txBox="1"/>
          <p:nvPr/>
        </p:nvSpPr>
        <p:spPr>
          <a:xfrm>
            <a:off x="850351" y="1888300"/>
            <a:ext cx="3246728" cy="28482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#include &lt;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stdio.h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main(){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int a = 3, b = 10, c = 4, d = 6, e = 7;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int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4;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if (a ==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printf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(“found”);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else if (b ==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printf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(“found”);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else if (c ==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printf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(“found”);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else if (d ==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printf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(“found”);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else if (e ==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printf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(“found”);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else </a:t>
            </a:r>
            <a:r>
              <a:rPr lang="en-US" sz="1400" kern="1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printf</a:t>
            </a: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(“not found”);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66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8C479A-C0ED-612F-F006-7EF3789E352B}"/>
              </a:ext>
            </a:extLst>
          </p:cNvPr>
          <p:cNvSpPr txBox="1"/>
          <p:nvPr/>
        </p:nvSpPr>
        <p:spPr>
          <a:xfrm>
            <a:off x="474113" y="263883"/>
            <a:ext cx="611096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Find a number in a given collection of integer numbers</a:t>
            </a:r>
            <a:endParaRPr lang="en-US" sz="21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57CB3F-DE89-5D77-979A-4C7CA772709A}"/>
              </a:ext>
            </a:extLst>
          </p:cNvPr>
          <p:cNvSpPr txBox="1"/>
          <p:nvPr/>
        </p:nvSpPr>
        <p:spPr>
          <a:xfrm>
            <a:off x="776774" y="804765"/>
            <a:ext cx="452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{ 3, 10, 4, 6, 7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7629F3D-BDB1-F90F-F734-1530B62EEE43}"/>
              </a:ext>
            </a:extLst>
          </p:cNvPr>
          <p:cNvSpPr txBox="1"/>
          <p:nvPr/>
        </p:nvSpPr>
        <p:spPr>
          <a:xfrm>
            <a:off x="776774" y="15189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Five different primitive data structures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7101DE3-49C8-4164-201C-320EC39FA466}"/>
              </a:ext>
            </a:extLst>
          </p:cNvPr>
          <p:cNvSpPr txBox="1"/>
          <p:nvPr/>
        </p:nvSpPr>
        <p:spPr>
          <a:xfrm>
            <a:off x="751114" y="20281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Use a data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FB8C403-ED13-F274-696F-A6646748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55" y="2468706"/>
            <a:ext cx="1662832" cy="898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E124F2B-60C1-7CFF-A455-97B49DCF4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888" y="2522884"/>
            <a:ext cx="1777880" cy="692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5BD9158-DB61-D093-5A40-FE21D7FF2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734" y="2544849"/>
            <a:ext cx="1712674" cy="6483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E09E24B-4E37-FF55-C450-C6A2259F6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8" y="3477054"/>
            <a:ext cx="833743" cy="10863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9094B6B-B114-15F6-8B44-1A48A6BFE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487" y="3460405"/>
            <a:ext cx="964010" cy="111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5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311700" y="875425"/>
            <a:ext cx="8520600" cy="15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 of Science (Honours) in Data Science and Artificial Intelligence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311700" y="2401525"/>
            <a:ext cx="85206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DA110: Data Structure</a:t>
            </a:r>
            <a:endParaRPr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687375" y="4207225"/>
            <a:ext cx="8073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3D4C"/>
                </a:solidFill>
                <a:highlight>
                  <a:srgbClr val="FFFFFF"/>
                </a:highlight>
              </a:rPr>
              <a:t>Optional Note: Usage of this material for teaching and education is considered fair use. However, if that includes posting images to a website, or commercial usage that could be considered copyright infringement. In such case, you are required to reach out to the author(s) or the Institute for permission before the usage.</a:t>
            </a:r>
            <a:endParaRPr sz="1100"/>
          </a:p>
        </p:txBody>
      </p:sp>
      <p:cxnSp>
        <p:nvCxnSpPr>
          <p:cNvPr id="103" name="Google Shape;103;p13"/>
          <p:cNvCxnSpPr/>
          <p:nvPr/>
        </p:nvCxnSpPr>
        <p:spPr>
          <a:xfrm>
            <a:off x="790550" y="4169500"/>
            <a:ext cx="725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7773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8C479A-C0ED-612F-F006-7EF3789E352B}"/>
              </a:ext>
            </a:extLst>
          </p:cNvPr>
          <p:cNvSpPr txBox="1"/>
          <p:nvPr/>
        </p:nvSpPr>
        <p:spPr>
          <a:xfrm>
            <a:off x="318171" y="263883"/>
            <a:ext cx="774131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Given a collection of integer numbers, find a number in the collection</a:t>
            </a:r>
            <a:endParaRPr lang="en-US" sz="21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AF323CB-36CB-E444-1245-A8134610E47C}"/>
              </a:ext>
            </a:extLst>
          </p:cNvPr>
          <p:cNvSpPr txBox="1"/>
          <p:nvPr/>
        </p:nvSpPr>
        <p:spPr>
          <a:xfrm>
            <a:off x="776774" y="804765"/>
            <a:ext cx="452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{ 3, 10, 4, 6, 7 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F218665-4C06-418B-D7B7-35A372894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54" y="1673735"/>
            <a:ext cx="1662832" cy="8980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DEC1E4C6-F5F7-B7DA-70C1-44D4CB264B7D}"/>
              </a:ext>
            </a:extLst>
          </p:cNvPr>
          <p:cNvGrpSpPr/>
          <p:nvPr/>
        </p:nvGrpSpPr>
        <p:grpSpPr>
          <a:xfrm>
            <a:off x="7044603" y="1322337"/>
            <a:ext cx="634487" cy="2064683"/>
            <a:chOff x="9392804" y="1763115"/>
            <a:chExt cx="845982" cy="27529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9036525-810D-A982-359A-4D77C3955B16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E545982-BE7C-5E86-24E4-625AA71FC901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870E45A-58EA-566B-A75C-68A3B21D352F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26CD442-CD91-2C89-BD37-DE26A7CC8E6B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70119EB5-6E82-0464-10A7-7E68AA465294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286432F6-E9B9-85ED-D9D6-943FEDE32B6F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584B9D7-68F8-B8DE-53B7-F8091EA860A3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5C85526C-D01A-EEFB-5252-7F3849274EC1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34AA988-CB7F-6A25-C701-4FFB67EE2216}"/>
              </a:ext>
            </a:extLst>
          </p:cNvPr>
          <p:cNvSpPr txBox="1"/>
          <p:nvPr/>
        </p:nvSpPr>
        <p:spPr>
          <a:xfrm>
            <a:off x="7044603" y="3512972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372792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8C479A-C0ED-612F-F006-7EF3789E352B}"/>
              </a:ext>
            </a:extLst>
          </p:cNvPr>
          <p:cNvSpPr txBox="1"/>
          <p:nvPr/>
        </p:nvSpPr>
        <p:spPr>
          <a:xfrm>
            <a:off x="474113" y="263883"/>
            <a:ext cx="611096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alinga" panose="020B0502040204020203" pitchFamily="34" charset="0"/>
              </a:rPr>
              <a:t>Find a number in a given collection of integer numbers</a:t>
            </a:r>
            <a:endParaRPr lang="en-US" sz="2100" dirty="0">
              <a:solidFill>
                <a:srgbClr val="00206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6C96BB6-7538-6424-7D4A-717D7E144405}"/>
              </a:ext>
            </a:extLst>
          </p:cNvPr>
          <p:cNvGrpSpPr/>
          <p:nvPr/>
        </p:nvGrpSpPr>
        <p:grpSpPr>
          <a:xfrm>
            <a:off x="7044603" y="1322337"/>
            <a:ext cx="634487" cy="2064683"/>
            <a:chOff x="9392804" y="1763115"/>
            <a:chExt cx="845982" cy="27529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DBA6AC4-0FC9-F18D-F4D3-CB1FD7328991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49885A8-BDE3-829E-DCD4-51E0355206F6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FE8AC847-F245-3DE7-340C-151E1CCD210B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5B6E7BF-F461-D12E-5ACC-227CD2509C43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344B79A-E06B-46A4-99B0-B75C72839495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E915CCC-25DE-0ED9-C451-050EF20BB7B3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C30930E5-892D-7C7A-91B7-62524C103241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F7B63F8-E251-1CB5-8ACB-1DDCBE51501D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154CC9-5B0D-BDC0-A31E-FE362206587E}"/>
              </a:ext>
            </a:extLst>
          </p:cNvPr>
          <p:cNvSpPr txBox="1"/>
          <p:nvPr/>
        </p:nvSpPr>
        <p:spPr>
          <a:xfrm>
            <a:off x="474112" y="1019833"/>
            <a:ext cx="6047986" cy="2793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56699" indent="-256699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#include &lt;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stdio.h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&gt;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main(){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int find = 10, collection[]={3, 10, 4, 6, 7}, 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i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;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 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</a:t>
            </a:r>
            <a:r>
              <a:rPr lang="en-IN" sz="1350" dirty="0">
                <a:latin typeface="Times New Roman" panose="020206030504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/* check every element in the collection and check the occurrence of 10. */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for(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i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=0; 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i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&lt;5; 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i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++) {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    if(collection[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i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] == find)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        break;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}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if(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i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&lt;5)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    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printf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("Found");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53841" indent="-253841" algn="just"/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       else </a:t>
            </a:r>
            <a:r>
              <a:rPr lang="en-IN" sz="1350" dirty="0" err="1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printf</a:t>
            </a:r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  <a:cs typeface="Kalinga" panose="020B0502040204020203" pitchFamily="34" charset="0"/>
              </a:rPr>
              <a:t>("Not found");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r>
              <a:rPr lang="en-IN" sz="1350" dirty="0"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9AB2A-A326-AF24-0100-D94A6DE561CC}"/>
              </a:ext>
            </a:extLst>
          </p:cNvPr>
          <p:cNvSpPr txBox="1"/>
          <p:nvPr/>
        </p:nvSpPr>
        <p:spPr>
          <a:xfrm>
            <a:off x="7044603" y="3512972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0644E2F-E9E5-823C-FAF4-871A7C24E996}"/>
              </a:ext>
            </a:extLst>
          </p:cNvPr>
          <p:cNvSpPr/>
          <p:nvPr/>
        </p:nvSpPr>
        <p:spPr>
          <a:xfrm>
            <a:off x="2821172" y="1431851"/>
            <a:ext cx="3005470" cy="304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916994-4AAE-507C-9206-2C8C12022CEB}"/>
              </a:ext>
            </a:extLst>
          </p:cNvPr>
          <p:cNvSpPr/>
          <p:nvPr/>
        </p:nvSpPr>
        <p:spPr>
          <a:xfrm>
            <a:off x="1155256" y="2094724"/>
            <a:ext cx="3182828" cy="147781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xmlns="" id="{101FCE32-0073-CE28-549D-D3462952F7A1}"/>
              </a:ext>
            </a:extLst>
          </p:cNvPr>
          <p:cNvSpPr/>
          <p:nvPr/>
        </p:nvSpPr>
        <p:spPr>
          <a:xfrm>
            <a:off x="5500577" y="866029"/>
            <a:ext cx="1623237" cy="415498"/>
          </a:xfrm>
          <a:prstGeom prst="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Structure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xmlns="" id="{4DEEC42B-492F-1CE2-C55A-A76880D9574D}"/>
              </a:ext>
            </a:extLst>
          </p:cNvPr>
          <p:cNvSpPr/>
          <p:nvPr/>
        </p:nvSpPr>
        <p:spPr>
          <a:xfrm>
            <a:off x="4338084" y="3930613"/>
            <a:ext cx="1623237" cy="415498"/>
          </a:xfrm>
          <a:prstGeom prst="borderCallout1">
            <a:avLst>
              <a:gd name="adj1" fmla="val 18750"/>
              <a:gd name="adj2" fmla="val -8333"/>
              <a:gd name="adj3" fmla="val -80277"/>
              <a:gd name="adj4" fmla="val -2479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64994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96357856-1653-9E79-971C-80D6A3A50364}"/>
              </a:ext>
            </a:extLst>
          </p:cNvPr>
          <p:cNvGrpSpPr/>
          <p:nvPr/>
        </p:nvGrpSpPr>
        <p:grpSpPr>
          <a:xfrm>
            <a:off x="281943" y="2001426"/>
            <a:ext cx="2077769" cy="711467"/>
            <a:chOff x="375924" y="2668568"/>
            <a:chExt cx="2770358" cy="94862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xmlns="" id="{CC7BAC79-D662-C14B-80C0-97AD74E1AF09}"/>
                </a:ext>
              </a:extLst>
            </p:cNvPr>
            <p:cNvSpPr/>
            <p:nvPr/>
          </p:nvSpPr>
          <p:spPr>
            <a:xfrm>
              <a:off x="512762" y="2722748"/>
              <a:ext cx="222421" cy="84026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xmlns="" id="{62DE612F-F471-C85E-2D6A-B89DBA9F0D92}"/>
                </a:ext>
              </a:extLst>
            </p:cNvPr>
            <p:cNvSpPr/>
            <p:nvPr/>
          </p:nvSpPr>
          <p:spPr>
            <a:xfrm>
              <a:off x="914780" y="2729535"/>
              <a:ext cx="222421" cy="84026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xmlns="" id="{946772CB-A9BB-92E7-89FA-E2CB31FD6CC9}"/>
                </a:ext>
              </a:extLst>
            </p:cNvPr>
            <p:cNvSpPr/>
            <p:nvPr/>
          </p:nvSpPr>
          <p:spPr>
            <a:xfrm>
              <a:off x="1403059" y="2729534"/>
              <a:ext cx="222421" cy="840261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xmlns="" id="{055E0D40-662D-2F58-F6B6-FC0DD9D8638B}"/>
                </a:ext>
              </a:extLst>
            </p:cNvPr>
            <p:cNvSpPr/>
            <p:nvPr/>
          </p:nvSpPr>
          <p:spPr>
            <a:xfrm>
              <a:off x="1852004" y="2729533"/>
              <a:ext cx="222421" cy="84026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xmlns="" id="{788AE782-E2F5-3BEB-04BB-724D63ADDEAC}"/>
                </a:ext>
              </a:extLst>
            </p:cNvPr>
            <p:cNvSpPr/>
            <p:nvPr/>
          </p:nvSpPr>
          <p:spPr>
            <a:xfrm>
              <a:off x="2325750" y="2719946"/>
              <a:ext cx="222421" cy="84026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02762916-F10B-2C7E-8DBB-64802BB8EBE7}"/>
                </a:ext>
              </a:extLst>
            </p:cNvPr>
            <p:cNvCxnSpPr/>
            <p:nvPr/>
          </p:nvCxnSpPr>
          <p:spPr>
            <a:xfrm>
              <a:off x="382151" y="3617190"/>
              <a:ext cx="27641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C1CD1CB1-0E82-9311-E58A-6B28138C4320}"/>
                </a:ext>
              </a:extLst>
            </p:cNvPr>
            <p:cNvCxnSpPr/>
            <p:nvPr/>
          </p:nvCxnSpPr>
          <p:spPr>
            <a:xfrm>
              <a:off x="375924" y="2668568"/>
              <a:ext cx="27641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08C3FD8F-DBD7-1309-FE35-5458329AD325}"/>
                </a:ext>
              </a:extLst>
            </p:cNvPr>
            <p:cNvCxnSpPr/>
            <p:nvPr/>
          </p:nvCxnSpPr>
          <p:spPr>
            <a:xfrm>
              <a:off x="375924" y="2668568"/>
              <a:ext cx="1410783" cy="9486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46360779-8404-A608-FC15-0322C11C0014}"/>
                </a:ext>
              </a:extLst>
            </p:cNvPr>
            <p:cNvCxnSpPr/>
            <p:nvPr/>
          </p:nvCxnSpPr>
          <p:spPr>
            <a:xfrm flipV="1">
              <a:off x="1786707" y="2668568"/>
              <a:ext cx="1353348" cy="9486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8F17B6F-5192-75B6-B69B-D12D60CC10C0}"/>
                </a:ext>
              </a:extLst>
            </p:cNvPr>
            <p:cNvCxnSpPr/>
            <p:nvPr/>
          </p:nvCxnSpPr>
          <p:spPr>
            <a:xfrm flipV="1">
              <a:off x="375924" y="2668568"/>
              <a:ext cx="1410783" cy="9486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21F2D1D4-1E6E-DEB3-A650-02510DF47A57}"/>
                </a:ext>
              </a:extLst>
            </p:cNvPr>
            <p:cNvCxnSpPr/>
            <p:nvPr/>
          </p:nvCxnSpPr>
          <p:spPr>
            <a:xfrm>
              <a:off x="1786707" y="2668568"/>
              <a:ext cx="1353348" cy="9486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A19327-AE97-CA48-5D86-BEA9C93BE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3177396" y="1773079"/>
            <a:ext cx="1124739" cy="11773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A0A6BBD-904E-55BC-B942-BD0DF423E910}"/>
              </a:ext>
            </a:extLst>
          </p:cNvPr>
          <p:cNvSpPr txBox="1"/>
          <p:nvPr/>
        </p:nvSpPr>
        <p:spPr>
          <a:xfrm>
            <a:off x="467979" y="2811905"/>
            <a:ext cx="142247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Data Structure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endParaRPr 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8F24D33-2608-8390-9EE0-AD79A7F7ABE5}"/>
              </a:ext>
            </a:extLst>
          </p:cNvPr>
          <p:cNvSpPr txBox="1"/>
          <p:nvPr/>
        </p:nvSpPr>
        <p:spPr>
          <a:xfrm>
            <a:off x="5058802" y="2146262"/>
            <a:ext cx="19890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Program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31AA88A-1A8E-826E-3AD2-BAB881DDCD67}"/>
              </a:ext>
            </a:extLst>
          </p:cNvPr>
          <p:cNvSpPr txBox="1"/>
          <p:nvPr/>
        </p:nvSpPr>
        <p:spPr>
          <a:xfrm>
            <a:off x="4618140" y="2165534"/>
            <a:ext cx="21680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chemeClr val="accent1"/>
                </a:solidFill>
              </a:rPr>
              <a:t>=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endParaRPr lang="en-US" sz="10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F4DA784-25CC-9317-2D2E-B3F2453F2EBD}"/>
              </a:ext>
            </a:extLst>
          </p:cNvPr>
          <p:cNvSpPr txBox="1"/>
          <p:nvPr/>
        </p:nvSpPr>
        <p:spPr>
          <a:xfrm>
            <a:off x="2597166" y="2100095"/>
            <a:ext cx="2168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</a:rPr>
              <a:t>+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endParaRPr lang="en-US" sz="10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72980C9-BEDA-9967-FBCE-D6C906D1AD22}"/>
              </a:ext>
            </a:extLst>
          </p:cNvPr>
          <p:cNvSpPr txBox="1"/>
          <p:nvPr/>
        </p:nvSpPr>
        <p:spPr>
          <a:xfrm>
            <a:off x="3296811" y="2958707"/>
            <a:ext cx="112473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chemeClr val="accent1"/>
                </a:solidFill>
              </a:rPr>
              <a:t>Algorithm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5CB09B-15D4-A2C8-DDCB-0AA3DFCA3F51}"/>
              </a:ext>
            </a:extLst>
          </p:cNvPr>
          <p:cNvSpPr txBox="1">
            <a:spLocks/>
          </p:cNvSpPr>
          <p:nvPr/>
        </p:nvSpPr>
        <p:spPr>
          <a:xfrm>
            <a:off x="346399" y="245491"/>
            <a:ext cx="7886700" cy="6009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rgbClr val="002060"/>
                </a:solidFill>
              </a:rPr>
              <a:t>What is a program?</a:t>
            </a:r>
          </a:p>
        </p:txBody>
      </p:sp>
    </p:spTree>
    <p:extLst>
      <p:ext uri="{BB962C8B-B14F-4D97-AF65-F5344CB8AC3E}">
        <p14:creationId xmlns:p14="http://schemas.microsoft.com/office/powerpoint/2010/main" val="62502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615489-3479-28AE-2E73-4083A783B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0090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Let us repeat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8E3C16-6B5B-C6C2-E48D-43CA27CCE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3356"/>
            <a:ext cx="7886700" cy="3844262"/>
          </a:xfrm>
        </p:spPr>
        <p:txBody>
          <a:bodyPr>
            <a:normAutofit/>
          </a:bodyPr>
          <a:lstStyle/>
          <a:p>
            <a:r>
              <a:rPr lang="en-US" sz="1800" dirty="0"/>
              <a:t>Every Data Structure will have</a:t>
            </a:r>
          </a:p>
          <a:p>
            <a:pPr lvl="1"/>
            <a:r>
              <a:rPr lang="en-US" sz="1600" dirty="0"/>
              <a:t>A way to store the data in a specific manner in memory (RAM)</a:t>
            </a:r>
          </a:p>
          <a:p>
            <a:pPr lvl="1"/>
            <a:r>
              <a:rPr lang="en-US" sz="1600" dirty="0"/>
              <a:t>A set of operations that can be applied (INSERT, REMOVE, MODIFY,…)</a:t>
            </a:r>
          </a:p>
          <a:p>
            <a:pPr lvl="1"/>
            <a:r>
              <a:rPr lang="en-US" sz="1600" dirty="0"/>
              <a:t>Every operation will be defined by an ALGORITHM</a:t>
            </a:r>
          </a:p>
          <a:p>
            <a:r>
              <a:rPr lang="en-US" sz="1800" dirty="0"/>
              <a:t>So, a data structure is defined by </a:t>
            </a:r>
            <a:r>
              <a:rPr lang="en-US" sz="1800" dirty="0">
                <a:solidFill>
                  <a:srgbClr val="0070C0"/>
                </a:solidFill>
              </a:rPr>
              <a:t>data organization </a:t>
            </a:r>
            <a:r>
              <a:rPr lang="en-US" sz="1800" dirty="0"/>
              <a:t>+ </a:t>
            </a:r>
            <a:r>
              <a:rPr lang="en-US" sz="1800" dirty="0">
                <a:solidFill>
                  <a:srgbClr val="0070C0"/>
                </a:solidFill>
              </a:rPr>
              <a:t>set of operations </a:t>
            </a:r>
            <a:r>
              <a:rPr lang="en-US" sz="1800" dirty="0"/>
              <a:t>+ </a:t>
            </a:r>
            <a:r>
              <a:rPr lang="en-US" sz="1800" dirty="0">
                <a:solidFill>
                  <a:srgbClr val="0070C0"/>
                </a:solidFill>
              </a:rPr>
              <a:t>respective algorithms</a:t>
            </a:r>
          </a:p>
          <a:p>
            <a:r>
              <a:rPr lang="en-IN" sz="1800" dirty="0">
                <a:latin typeface="Bookman Old Style" panose="020506040505050202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An </a:t>
            </a:r>
            <a:r>
              <a:rPr lang="en-IN" sz="1800" b="1" dirty="0">
                <a:latin typeface="Bookman Old Style" panose="020506040505050202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algorithm</a:t>
            </a:r>
            <a:r>
              <a:rPr lang="en-IN" sz="1800" dirty="0">
                <a:latin typeface="Bookman Old Style" panose="020506040505050202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defines a </a:t>
            </a:r>
            <a:r>
              <a:rPr lang="en-IN" sz="1800" i="1" dirty="0">
                <a:latin typeface="Bookman Old Style" panose="020506040505050202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finite unambiguous</a:t>
            </a:r>
            <a:r>
              <a:rPr lang="en-IN" sz="1800" dirty="0">
                <a:latin typeface="Bookman Old Style" panose="020506040505050202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steps to solve a problem. </a:t>
            </a:r>
          </a:p>
          <a:p>
            <a:r>
              <a:rPr lang="en-IN" sz="1800" dirty="0">
                <a:latin typeface="Bookman Old Style" panose="02050604050505020204" pitchFamily="18" charset="0"/>
                <a:cs typeface="Kalinga" panose="020B0502040204020203" pitchFamily="34" charset="0"/>
              </a:rPr>
              <a:t>Solving a problem will need data structures to store the necessary data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So, data structure + algorithm define a computing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2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615489-3479-28AE-2E73-4083A783B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00902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8E3C16-6B5B-C6C2-E48D-43CA27CCE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3356"/>
            <a:ext cx="7886700" cy="38442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Helvetica Neue" panose="020B0604020202020204" charset="0"/>
              </a:rPr>
              <a:t>You will learn different types of data structures</a:t>
            </a:r>
          </a:p>
          <a:p>
            <a:r>
              <a:rPr lang="en-US" sz="2000" dirty="0">
                <a:latin typeface="Helvetica Neue" panose="020B0604020202020204" charset="0"/>
              </a:rPr>
              <a:t>Different operations of each of the data structure</a:t>
            </a:r>
          </a:p>
          <a:p>
            <a:r>
              <a:rPr lang="en-US" sz="2000" dirty="0">
                <a:latin typeface="Helvetica Neue" panose="020B0604020202020204" charset="0"/>
              </a:rPr>
              <a:t>Algorithm and implementation of the operations</a:t>
            </a:r>
          </a:p>
          <a:p>
            <a:r>
              <a:rPr lang="en-US" sz="2000" dirty="0">
                <a:latin typeface="Helvetica Neue" panose="020B0604020202020204" charset="0"/>
              </a:rPr>
              <a:t>Applications of different types of data structure for solving real world problems.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0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FE0429-BC6A-69CE-72F0-3C92D289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3E7AB3-E1FC-DABA-AF4F-EEB56673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83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F19485-8135-335D-8ADC-26B2255E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66" y="1953795"/>
            <a:ext cx="7886700" cy="670881"/>
          </a:xfrm>
        </p:spPr>
        <p:txBody>
          <a:bodyPr>
            <a:normAutofit/>
          </a:bodyPr>
          <a:lstStyle/>
          <a:p>
            <a:r>
              <a:rPr lang="en-IN" sz="2700" dirty="0">
                <a:solidFill>
                  <a:srgbClr val="002060"/>
                </a:solidFill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Terminologies</a:t>
            </a:r>
            <a:endParaRPr lang="en-US" sz="2700" dirty="0">
              <a:solidFill>
                <a:srgbClr val="002060"/>
              </a:solidFill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446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45793"/>
            <a:ext cx="8520600" cy="572700"/>
          </a:xfrm>
        </p:spPr>
        <p:txBody>
          <a:bodyPr>
            <a:normAutofit/>
          </a:bodyPr>
          <a:lstStyle/>
          <a:p>
            <a:r>
              <a:rPr lang="en-IN" b="1" dirty="0"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Data, Data Elements, Data 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F81DF3-7479-9F6E-9541-221E94F95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982354"/>
            <a:ext cx="8605472" cy="3416400"/>
          </a:xfrm>
        </p:spPr>
        <p:txBody>
          <a:bodyPr>
            <a:normAutofit fontScale="92500" lnSpcReduction="20000"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Data:</a:t>
            </a:r>
            <a:r>
              <a:rPr lang="en-IN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Collection of </a:t>
            </a:r>
            <a:r>
              <a:rPr lang="en-U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raw facts</a:t>
            </a:r>
          </a:p>
          <a:p>
            <a:pPr marL="133350" indent="0">
              <a:buNone/>
            </a:pPr>
            <a:endParaRPr lang="en-US" sz="8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13335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Kalinga" panose="020B0502040204020203" pitchFamily="34" charset="0"/>
              </a:rPr>
              <a:t>                </a:t>
            </a:r>
            <a:r>
              <a:rPr lang="en-US" sz="1900" b="1" dirty="0">
                <a:solidFill>
                  <a:srgbClr val="002060"/>
                </a:solidFill>
                <a:latin typeface="Times New Roman" panose="02020603050405020304" pitchFamily="18" charset="0"/>
                <a:cs typeface="Kalinga" panose="020B0502040204020203" pitchFamily="34" charset="0"/>
              </a:rPr>
              <a:t>Collection of integer number </a:t>
            </a:r>
            <a:r>
              <a:rPr lang="en-US" sz="1900" dirty="0">
                <a:solidFill>
                  <a:srgbClr val="002060"/>
                </a:solidFill>
                <a:latin typeface="Times New Roman" panose="02020603050405020304" pitchFamily="18" charset="0"/>
                <a:cs typeface="Kalinga" panose="020B0502040204020203" pitchFamily="34" charset="0"/>
              </a:rPr>
              <a:t>-{3, 7, 2, 5, 7}</a:t>
            </a:r>
          </a:p>
          <a:p>
            <a:pPr marL="133350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Kalinga" panose="020B0502040204020203" pitchFamily="34" charset="0"/>
              </a:rPr>
              <a:t>                Collection of cities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Kalinga" panose="020B0502040204020203" pitchFamily="34" charset="0"/>
              </a:rPr>
              <a:t>-  {“Delhi”, “Mumbai”, “Kolkata”, “Pune”}</a:t>
            </a:r>
          </a:p>
          <a:p>
            <a:pPr marL="133350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Kalinga" panose="020B0502040204020203" pitchFamily="34" charset="0"/>
              </a:rPr>
              <a:t>                Collection of Students’ record</a:t>
            </a:r>
          </a:p>
          <a:p>
            <a:pPr marL="133350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Kalinga" panose="020B0502040204020203" pitchFamily="34" charset="0"/>
              </a:rPr>
              <a:t>                    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Kalinga" panose="020B0502040204020203" pitchFamily="34" charset="0"/>
              </a:rPr>
              <a:t>{ {“John”, 25, “Assam”},</a:t>
            </a:r>
          </a:p>
          <a:p>
            <a:pPr marL="133350" indent="0">
              <a:buNone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Kalinga" panose="020B0502040204020203" pitchFamily="34" charset="0"/>
              </a:rPr>
              <a:t>                         {“James”, 35,”Bengal”},</a:t>
            </a:r>
          </a:p>
          <a:p>
            <a:pPr marL="133350" indent="0">
              <a:buNone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Kalinga" panose="020B0502040204020203" pitchFamily="34" charset="0"/>
              </a:rPr>
              <a:t>                         {“Kaur”, 28, Punjab}</a:t>
            </a:r>
          </a:p>
          <a:p>
            <a:pPr marL="133350" indent="0">
              <a:buNone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Kalinga" panose="020B0502040204020203" pitchFamily="34" charset="0"/>
              </a:rPr>
              <a:t>                       } </a:t>
            </a:r>
          </a:p>
          <a:p>
            <a:pPr marL="133350" indent="0">
              <a:buNone/>
            </a:pPr>
            <a:endParaRPr lang="en-US" sz="800" dirty="0"/>
          </a:p>
          <a:p>
            <a:r>
              <a:rPr lang="en-IN" sz="19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Data element: </a:t>
            </a:r>
            <a:r>
              <a:rPr lang="en-IN" sz="19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It is a logical unit constituting a data. </a:t>
            </a:r>
          </a:p>
          <a:p>
            <a:r>
              <a:rPr lang="en-IN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Data type: </a:t>
            </a:r>
            <a:r>
              <a:rPr lang="en-IN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It specifies the type of value or values of data elements constituting a data.</a:t>
            </a:r>
            <a:endParaRPr lang="en-IN" sz="1800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r>
              <a:rPr lang="en-IN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Name:</a:t>
            </a:r>
            <a:r>
              <a:rPr lang="en-IN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An instance of a data structure should be assigned a name.</a:t>
            </a:r>
            <a:endParaRPr lang="en-US" sz="18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13335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3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36" y="189843"/>
            <a:ext cx="8520600" cy="572700"/>
          </a:xfrm>
        </p:spPr>
        <p:txBody>
          <a:bodyPr>
            <a:noAutofit/>
          </a:bodyPr>
          <a:lstStyle/>
          <a:p>
            <a:r>
              <a:rPr lang="en-IN" sz="2800" b="1" dirty="0"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Storage Structure</a:t>
            </a:r>
            <a:endParaRPr lang="en-US" sz="2800" dirty="0">
              <a:latin typeface="Helvetica Neue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F81DF3-7479-9F6E-9541-221E94F95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267" y="2850114"/>
            <a:ext cx="8605472" cy="1331499"/>
          </a:xfrm>
        </p:spPr>
        <p:txBody>
          <a:bodyPr>
            <a:normAutofit fontScale="85000" lnSpcReduction="10000"/>
          </a:bodyPr>
          <a:lstStyle/>
          <a:p>
            <a:pPr marL="133350" indent="0">
              <a:buNone/>
            </a:pPr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Depending on the nature of memory allocation pattern, a data structure could follow</a:t>
            </a:r>
          </a:p>
          <a:p>
            <a:pPr marL="133350" indent="0">
              <a:buNone/>
            </a:pPr>
            <a:endParaRPr lang="en-US" sz="10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Contiguous Memory Allocation</a:t>
            </a:r>
          </a:p>
          <a:p>
            <a:endParaRPr lang="en-US" sz="9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Non-Contiguous Memory Allocation</a:t>
            </a:r>
            <a:endParaRPr lang="en-US" sz="1800" b="1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13335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5BED25E-AAC4-6064-BCD1-B4DEE08FEC29}"/>
              </a:ext>
            </a:extLst>
          </p:cNvPr>
          <p:cNvSpPr txBox="1"/>
          <p:nvPr/>
        </p:nvSpPr>
        <p:spPr>
          <a:xfrm>
            <a:off x="499730" y="961887"/>
            <a:ext cx="810555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All the data structures defined in a program are stored in Computer’s memory</a:t>
            </a:r>
          </a:p>
          <a:p>
            <a:endParaRPr lang="en-IN" sz="800" b="1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Two types of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Primary memory </a:t>
            </a:r>
            <a:r>
              <a:rPr lang="en-IN" sz="1800" b="1" dirty="0">
                <a:solidFill>
                  <a:schemeClr val="accent4">
                    <a:lumMod val="75000"/>
                  </a:schemeClr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(RAM)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Secondary memory </a:t>
            </a:r>
            <a:r>
              <a:rPr lang="en-IN" sz="1800" b="1" dirty="0">
                <a:solidFill>
                  <a:schemeClr val="accent4">
                    <a:lumMod val="75000"/>
                  </a:schemeClr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(Hard disk)</a:t>
            </a:r>
          </a:p>
          <a:p>
            <a:endParaRPr lang="en-IN" sz="800" b="1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All the instances of data structures used in a program are defined in RAM</a:t>
            </a:r>
          </a:p>
          <a:p>
            <a:endParaRPr lang="en-IN" sz="1800" b="1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4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2001"/>
            <a:ext cx="8520600" cy="572700"/>
          </a:xfrm>
        </p:spPr>
        <p:txBody>
          <a:bodyPr>
            <a:noAutofit/>
          </a:bodyPr>
          <a:lstStyle/>
          <a:p>
            <a:r>
              <a:rPr lang="en-IN" sz="2800" b="1" dirty="0"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Contiguous Memory Allocation</a:t>
            </a:r>
            <a:endParaRPr lang="en-US" sz="2800" dirty="0">
              <a:latin typeface="Helvetica Neue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B4AC5B8-D84F-00C2-E9D2-FC3D426E78B5}"/>
              </a:ext>
            </a:extLst>
          </p:cNvPr>
          <p:cNvSpPr txBox="1"/>
          <p:nvPr/>
        </p:nvSpPr>
        <p:spPr>
          <a:xfrm>
            <a:off x="421757" y="957590"/>
            <a:ext cx="8050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The d</a:t>
            </a:r>
            <a:r>
              <a:rPr lang="en-IN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ata elements of </a:t>
            </a:r>
            <a:r>
              <a:rPr lang="en-IN" sz="1800" b="1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a</a:t>
            </a:r>
            <a:r>
              <a:rPr lang="en-IN" sz="18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data structure will be stored at contiguous memory locations in memory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585CB859-9082-5EFD-3704-6F3676D740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197208"/>
              </p:ext>
            </p:extLst>
          </p:nvPr>
        </p:nvGraphicFramePr>
        <p:xfrm>
          <a:off x="591715" y="1567540"/>
          <a:ext cx="1090140" cy="3173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" name="Bitmap Image" r:id="rId3" imgW="996825" imgH="2902099" progId="Paint.Picture">
                  <p:embed/>
                </p:oleObj>
              </mc:Choice>
              <mc:Fallback>
                <p:oleObj name="Bitmap Image" r:id="rId3" imgW="996825" imgH="2902099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715" y="1567540"/>
                        <a:ext cx="1090140" cy="31739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585023639">
            <a:extLst>
              <a:ext uri="{FF2B5EF4-FFF2-40B4-BE49-F238E27FC236}">
                <a16:creationId xmlns:a16="http://schemas.microsoft.com/office/drawing/2014/main" xmlns="" id="{238657AF-0E0B-D116-12A5-522E24051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602" y="1864557"/>
            <a:ext cx="5014913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DataStr1 = {‘a’, ‘b’, ‘c’, ‘d’, ‘e’} which holds five characters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DataStr2 = {1, 4, 3, 10, 16} which holds five integer numbers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Helvetica Neue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 Box 585023638">
            <a:extLst>
              <a:ext uri="{FF2B5EF4-FFF2-40B4-BE49-F238E27FC236}">
                <a16:creationId xmlns:a16="http://schemas.microsoft.com/office/drawing/2014/main" xmlns="" id="{19DAF9CF-2827-6E1E-C23D-90870907B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064" y="4755743"/>
            <a:ext cx="48736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Memory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Helvetica Neue" panose="020B060402020202020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5FF06671-8141-427A-F193-79CA3B35F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42" y="11310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xmlns="" id="{6BFF752B-587D-232B-E652-1B2276991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42" y="158822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1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311700" y="875425"/>
            <a:ext cx="8520600" cy="15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 of Science (Honours) in Data Science and Artificial Intelligence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311700" y="2401525"/>
            <a:ext cx="85206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DA110: Data Structure</a:t>
            </a:r>
            <a:endParaRPr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687375" y="4207225"/>
            <a:ext cx="8073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3D4C"/>
                </a:solidFill>
                <a:highlight>
                  <a:srgbClr val="FFFFFF"/>
                </a:highlight>
              </a:rPr>
              <a:t>Optional Note: Usage of this material for teaching and education is considered fair use. However, if that includes posting images to a website, or commercial usage that could be considered copyright infringement. In such case, you are required to reach out to the author(s) or the Institute for permission before the usage.</a:t>
            </a:r>
            <a:endParaRPr sz="1100" dirty="0"/>
          </a:p>
        </p:txBody>
      </p:sp>
      <p:cxnSp>
        <p:nvCxnSpPr>
          <p:cNvPr id="103" name="Google Shape;103;p13"/>
          <p:cNvCxnSpPr/>
          <p:nvPr/>
        </p:nvCxnSpPr>
        <p:spPr>
          <a:xfrm>
            <a:off x="790550" y="4169500"/>
            <a:ext cx="725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26381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</p:spPr>
        <p:txBody>
          <a:bodyPr>
            <a:noAutofit/>
          </a:bodyPr>
          <a:lstStyle/>
          <a:p>
            <a:r>
              <a:rPr lang="en-IN" sz="2800" b="1" dirty="0"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Non-Contiguous Memory Allocation</a:t>
            </a:r>
            <a:endParaRPr lang="en-US" sz="2800" dirty="0">
              <a:latin typeface="Helvetica Neue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0EA151-A5D7-E7C1-D7E6-152130A2B7BA}"/>
              </a:ext>
            </a:extLst>
          </p:cNvPr>
          <p:cNvSpPr txBox="1"/>
          <p:nvPr/>
        </p:nvSpPr>
        <p:spPr>
          <a:xfrm>
            <a:off x="379227" y="970370"/>
            <a:ext cx="7977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The data elements of 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a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 data structure will be stored at non-contiguous arbitrary locations in memory.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</a:t>
            </a:r>
            <a:endParaRPr lang="en-US" dirty="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xmlns="" id="{358428CC-25A2-488A-4741-BBE081AD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68116"/>
            <a:ext cx="112895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xmlns="" id="{C4967960-F1B9-F8AA-C91A-84CC835C8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280715"/>
              </p:ext>
            </p:extLst>
          </p:nvPr>
        </p:nvGraphicFramePr>
        <p:xfrm>
          <a:off x="533400" y="1702804"/>
          <a:ext cx="2050143" cy="337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" name="Bitmap Image" r:id="rId3" imgW="2082907" imgH="3435527" progId="Paint.Picture">
                  <p:embed/>
                </p:oleObj>
              </mc:Choice>
              <mc:Fallback>
                <p:oleObj name="Bitmap Image" r:id="rId3" imgW="2082907" imgH="3435527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02804"/>
                        <a:ext cx="2050143" cy="3377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10345CC-8FE0-B1A0-301B-39FF6637D4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56" y="2308425"/>
            <a:ext cx="1780504" cy="47653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9E848FB-7A29-4622-AF75-DF52BA001581}"/>
              </a:ext>
            </a:extLst>
          </p:cNvPr>
          <p:cNvSpPr txBox="1"/>
          <p:nvPr/>
        </p:nvSpPr>
        <p:spPr>
          <a:xfrm>
            <a:off x="3470729" y="1982990"/>
            <a:ext cx="104321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linga" panose="020B0502040204020203" pitchFamily="34" charset="0"/>
              </a:rPr>
              <a:t>Linear</a:t>
            </a:r>
            <a:endParaRPr lang="en-US" sz="1800" b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</p:txBody>
      </p:sp>
      <p:pic>
        <p:nvPicPr>
          <p:cNvPr id="3080" name="Picture 612173138">
            <a:extLst>
              <a:ext uri="{FF2B5EF4-FFF2-40B4-BE49-F238E27FC236}">
                <a16:creationId xmlns:a16="http://schemas.microsoft.com/office/drawing/2014/main" xmlns="" id="{51119033-D469-4244-A221-CDA478A1C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3400" cy="48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7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</p:spPr>
        <p:txBody>
          <a:bodyPr>
            <a:noAutofit/>
          </a:bodyPr>
          <a:lstStyle/>
          <a:p>
            <a:r>
              <a:rPr lang="en-IN" sz="2800" b="1" dirty="0"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Non-Contiguous Memory Allocation</a:t>
            </a:r>
            <a:endParaRPr lang="en-US" sz="2800" dirty="0">
              <a:latin typeface="Helvetica Neue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0EA151-A5D7-E7C1-D7E6-152130A2B7BA}"/>
              </a:ext>
            </a:extLst>
          </p:cNvPr>
          <p:cNvSpPr txBox="1"/>
          <p:nvPr/>
        </p:nvSpPr>
        <p:spPr>
          <a:xfrm>
            <a:off x="379227" y="970370"/>
            <a:ext cx="7977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The data elements of 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a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 data structure will be stored at non-contiguous arbitrary locations in memory.</a:t>
            </a:r>
            <a:r>
              <a:rPr lang="en-IN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alinga" panose="020B0502040204020203" pitchFamily="34" charset="0"/>
              </a:rPr>
              <a:t> </a:t>
            </a:r>
            <a:endParaRPr lang="en-US" dirty="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xmlns="" id="{358428CC-25A2-488A-4741-BBE081AD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68116"/>
            <a:ext cx="112895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9E848FB-7A29-4622-AF75-DF52BA001581}"/>
              </a:ext>
            </a:extLst>
          </p:cNvPr>
          <p:cNvSpPr txBox="1"/>
          <p:nvPr/>
        </p:nvSpPr>
        <p:spPr>
          <a:xfrm>
            <a:off x="3470729" y="1982990"/>
            <a:ext cx="139881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Kalinga" panose="020B0502040204020203" pitchFamily="34" charset="0"/>
              </a:rPr>
              <a:t>Nonlinear</a:t>
            </a:r>
            <a:endParaRPr lang="en-US" sz="1800" b="1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86E34F9-6EC5-8714-B5B1-9F2EC071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16701"/>
            <a:ext cx="2192812" cy="331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39D57D-2D8C-32A4-19BA-9FF746D2F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969" y="2441175"/>
            <a:ext cx="1023031" cy="932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97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</p:spPr>
        <p:txBody>
          <a:bodyPr>
            <a:noAutofit/>
          </a:bodyPr>
          <a:lstStyle/>
          <a:p>
            <a:r>
              <a:rPr lang="en-IN" sz="2800" b="1" dirty="0"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Advantages of Contiguous Memory Allocation</a:t>
            </a:r>
            <a:endParaRPr lang="en-US" sz="2800" dirty="0">
              <a:latin typeface="Helvetica Neue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52</a:t>
            </a:fld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xmlns="" id="{358428CC-25A2-488A-4741-BBE081AD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68116"/>
            <a:ext cx="112895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F1EFB38-CFCA-7425-A652-B54241491B64}"/>
              </a:ext>
            </a:extLst>
          </p:cNvPr>
          <p:cNvSpPr txBox="1"/>
          <p:nvPr/>
        </p:nvSpPr>
        <p:spPr>
          <a:xfrm>
            <a:off x="381729" y="1167296"/>
            <a:ext cx="8380542" cy="2361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Ordering -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The data elements are ordered linearly, i.e., 1</a:t>
            </a:r>
            <a:r>
              <a:rPr lang="en-IN" sz="1800" baseline="300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st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, 2</a:t>
            </a:r>
            <a:r>
              <a:rPr lang="en-IN" sz="1800" baseline="300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nd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, 3</a:t>
            </a:r>
            <a:r>
              <a:rPr lang="en-IN" sz="1800" baseline="300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rd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, 4</a:t>
            </a:r>
            <a:r>
              <a:rPr lang="en-IN" sz="1800" baseline="300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th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 and so on.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Times New Roman" panose="02020603050405020304" pitchFamily="18" charset="0"/>
              <a:cs typeface="Kalinga" panose="020B0502040204020203" pitchFamily="34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Random Access Memory -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If the address of the first data element is known, the address of any data element can be directly derived by its index without scanning the other data elements. </a:t>
            </a: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No additional memory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is needed, other than the memory required for storing the data elements.</a:t>
            </a:r>
            <a:endParaRPr lang="en-US" sz="1800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89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</p:spPr>
        <p:txBody>
          <a:bodyPr>
            <a:noAutofit/>
          </a:bodyPr>
          <a:lstStyle/>
          <a:p>
            <a:r>
              <a:rPr lang="en-IN" sz="2800" b="1" dirty="0"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Disadvantages of Contiguous Memory Allocation</a:t>
            </a:r>
            <a:endParaRPr lang="en-US" sz="2800" dirty="0">
              <a:latin typeface="Helvetica Neue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53</a:t>
            </a:fld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xmlns="" id="{358428CC-25A2-488A-4741-BBE081AD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68116"/>
            <a:ext cx="112895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F1EFB38-CFCA-7425-A652-B54241491B64}"/>
              </a:ext>
            </a:extLst>
          </p:cNvPr>
          <p:cNvSpPr txBox="1"/>
          <p:nvPr/>
        </p:nvSpPr>
        <p:spPr>
          <a:xfrm>
            <a:off x="381729" y="1167296"/>
            <a:ext cx="8380542" cy="3052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Static Allocation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- Once memory is allocated, it cannot be changed.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OS Defragmentation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- If sufficient contiguous space for storing the data elements is not available, it may result in operating system defragmentation and additional system I/O operations.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 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Un-used Memory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- The programmer may have reserved a large block of memory, but actually used only a small portion of the reserved memory, resulting in underutilization of the allotted storage.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 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Large RAM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- Computer’s RAM should have enough contiguous block of memory to support the storage.</a:t>
            </a:r>
            <a:endParaRPr lang="en-US" sz="1800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</p:spPr>
        <p:txBody>
          <a:bodyPr>
            <a:noAutofit/>
          </a:bodyPr>
          <a:lstStyle/>
          <a:p>
            <a:r>
              <a:rPr lang="en-IN" sz="2800" b="1" dirty="0"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Advantages of Non-contiguous Memory Allocation</a:t>
            </a:r>
            <a:endParaRPr lang="en-US" sz="2800" dirty="0">
              <a:latin typeface="Helvetica Neue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54</a:t>
            </a:fld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xmlns="" id="{358428CC-25A2-488A-4741-BBE081AD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68116"/>
            <a:ext cx="112895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12AD72-1935-AC56-AB1B-CB8E2E282024}"/>
              </a:ext>
            </a:extLst>
          </p:cNvPr>
          <p:cNvSpPr txBox="1"/>
          <p:nvPr/>
        </p:nvSpPr>
        <p:spPr>
          <a:xfrm>
            <a:off x="275414" y="1768116"/>
            <a:ext cx="8335186" cy="147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Dynamic Allocation - Data can grow in run time. </a:t>
            </a: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endParaRPr lang="en-US" sz="1800" b="1" dirty="0">
              <a:solidFill>
                <a:srgbClr val="002060"/>
              </a:solidFill>
              <a:latin typeface="Helvetica Neue" panose="020B0604020202020204" charset="0"/>
              <a:ea typeface="Times New Roman" panose="02020603050405020304" pitchFamily="18" charset="0"/>
              <a:cs typeface="Kalinga" panose="020B0502040204020203" pitchFamily="34" charset="0"/>
            </a:endParaRPr>
          </a:p>
          <a:p>
            <a:pPr marL="285750" marR="0" lvl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Availability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of large contiguous block of memory for storing the data elements is not required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Kalinga" panose="020B0502040204020203" pitchFamily="34" charset="0"/>
              </a:rPr>
              <a:t>.</a:t>
            </a:r>
            <a:endParaRPr lang="en-US" sz="1800" b="1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47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6254"/>
            <a:ext cx="8520600" cy="572700"/>
          </a:xfrm>
        </p:spPr>
        <p:txBody>
          <a:bodyPr>
            <a:noAutofit/>
          </a:bodyPr>
          <a:lstStyle/>
          <a:p>
            <a:r>
              <a:rPr lang="en-IN" sz="2800" b="1" dirty="0"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Disadvantages of Non-contiguous</a:t>
            </a:r>
            <a:endParaRPr lang="en-US" sz="2800" dirty="0">
              <a:latin typeface="Helvetica Neue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55</a:t>
            </a:fld>
            <a:endParaRPr lang="en-US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xmlns="" id="{358428CC-25A2-488A-4741-BBE081AD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68116"/>
            <a:ext cx="112895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00EC67-FBD7-4FFB-44A1-414FBA91D63F}"/>
              </a:ext>
            </a:extLst>
          </p:cNvPr>
          <p:cNvSpPr txBox="1"/>
          <p:nvPr/>
        </p:nvSpPr>
        <p:spPr>
          <a:xfrm>
            <a:off x="311700" y="1137908"/>
            <a:ext cx="8298900" cy="2566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Additional memory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is needed to store the addresses of other data elements.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It has 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higher storage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requirement as compared to its contiguous counterpart.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Data Access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- For accessing an element, one may need to traverse through the other data elements to get the address of the target element. </a:t>
            </a:r>
            <a:endParaRPr lang="en-US" sz="1800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61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5747"/>
            <a:ext cx="8520600" cy="572700"/>
          </a:xfrm>
        </p:spPr>
        <p:txBody>
          <a:bodyPr>
            <a:normAutofit/>
          </a:bodyPr>
          <a:lstStyle/>
          <a:p>
            <a:r>
              <a:rPr lang="en-US" dirty="0"/>
              <a:t>Operations on Data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56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E3F283C-268C-AE57-C6D8-BC7705F25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860975"/>
            <a:ext cx="8520600" cy="3416400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Creation: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C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reate an empty instance of a data structure. 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Insertion: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Insert a data element into an instance of a data structure.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Deletion: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D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elete a data element from an instance of a data structure.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IN" sz="1800" b="1" dirty="0" err="1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Updation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: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Change the value of a data element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Searching: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Search for the existence or non-existence of a data element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Traversal: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V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isits every data element in an instance of a  data structure.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Sorting: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O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rder the data elements either in ascending or descending order. 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Merging: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C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ombines data elements of two or more data structures to one.</a:t>
            </a:r>
            <a:endParaRPr lang="en-US" sz="1800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71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2" y="288275"/>
            <a:ext cx="8520600" cy="572700"/>
          </a:xfrm>
        </p:spPr>
        <p:txBody>
          <a:bodyPr>
            <a:normAutofit/>
          </a:bodyPr>
          <a:lstStyle/>
          <a:p>
            <a:r>
              <a:rPr lang="en-US" dirty="0"/>
              <a:t>Properties of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55B0BD3-820D-DC88-1000-607024D670A7}"/>
              </a:ext>
            </a:extLst>
          </p:cNvPr>
          <p:cNvSpPr txBox="1"/>
          <p:nvPr/>
        </p:nvSpPr>
        <p:spPr>
          <a:xfrm>
            <a:off x="311700" y="915060"/>
            <a:ext cx="8761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An algorithm is a well-defined list of </a:t>
            </a:r>
            <a:r>
              <a:rPr lang="en-IN" sz="1800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finite unambiguous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 steps for solving a problem.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 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7DF728B-CF63-E958-833B-5F5CAB91F820}"/>
              </a:ext>
            </a:extLst>
          </p:cNvPr>
          <p:cNvSpPr txBox="1"/>
          <p:nvPr/>
        </p:nvSpPr>
        <p:spPr>
          <a:xfrm>
            <a:off x="311700" y="1419404"/>
            <a:ext cx="837174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265" marR="0" indent="-342265" algn="just">
              <a:spcBef>
                <a:spcPts val="400"/>
              </a:spcBef>
              <a:spcAft>
                <a:spcPts val="200"/>
              </a:spcAft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Input Specified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: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I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nput to an algorithm should be clearly specified. An algorithm can have zero or more inputs. </a:t>
            </a:r>
            <a:endParaRPr lang="en-US" sz="1800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265" marR="0" indent="-342265" algn="just">
              <a:spcBef>
                <a:spcPts val="400"/>
              </a:spcBef>
              <a:spcAft>
                <a:spcPts val="200"/>
              </a:spcAft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Output Specified: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Output of an algorithm should be clearly specified. An algorithm has one or more outputs. </a:t>
            </a:r>
            <a:endParaRPr lang="en-US" sz="1800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265" marR="0" indent="-342265" algn="just">
              <a:spcBef>
                <a:spcPts val="400"/>
              </a:spcBef>
              <a:spcAft>
                <a:spcPts val="200"/>
              </a:spcAft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Definiteness: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 Every step of an algorithm should be unambiguous. </a:t>
            </a:r>
          </a:p>
          <a:p>
            <a:pPr marL="342265" marR="0" indent="-342265" algn="just">
              <a:spcBef>
                <a:spcPts val="400"/>
              </a:spcBef>
              <a:spcAft>
                <a:spcPts val="200"/>
              </a:spcAft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Finiteness: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 Every algorithm should terminate after a finite number of steps.</a:t>
            </a:r>
            <a:endParaRPr lang="en-US" sz="1800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342265" marR="0" indent="-342265" algn="just">
              <a:spcBef>
                <a:spcPts val="400"/>
              </a:spcBef>
              <a:spcAft>
                <a:spcPts val="200"/>
              </a:spcAft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Effectiveness: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 The steps of an algorithm should be sufficiently basic and doable by a person in a finite time with pencil and paper. </a:t>
            </a:r>
            <a:endParaRPr lang="en-US" sz="1800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Complexity of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97F81DF3-7479-9F6E-9541-221E94F95E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725175"/>
                <a:ext cx="8605472" cy="16914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800" b="1" dirty="0">
                    <a:solidFill>
                      <a:srgbClr val="002060"/>
                    </a:solidFill>
                    <a:latin typeface="Helvetica Neue" panose="020B0604020202020204" charset="0"/>
                  </a:rPr>
                  <a:t>Time complexity</a:t>
                </a:r>
              </a:p>
              <a:p>
                <a:endParaRPr lang="en-US" sz="1800" b="1" dirty="0">
                  <a:solidFill>
                    <a:srgbClr val="002060"/>
                  </a:solidFill>
                  <a:latin typeface="Helvetica Neue" panose="020B0604020202020204" charset="0"/>
                </a:endParaRPr>
              </a:p>
              <a:p>
                <a:r>
                  <a:rPr lang="en-US" sz="1800" b="1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Calibri" panose="020F0502020204030204" pitchFamily="34" charset="0"/>
                    <a:cs typeface="Kalinga" panose="020B0502040204020203" pitchFamily="34" charset="0"/>
                  </a:rPr>
                  <a:t>Space complexity</a:t>
                </a:r>
              </a:p>
              <a:p>
                <a:endParaRPr lang="en-US" sz="1800" b="1" dirty="0">
                  <a:solidFill>
                    <a:srgbClr val="002060"/>
                  </a:solidFill>
                  <a:effectLst/>
                  <a:latin typeface="Helvetica Neue" panose="020B0604020202020204" charset="0"/>
                  <a:ea typeface="Calibri" panose="020F0502020204030204" pitchFamily="34" charset="0"/>
                  <a:cs typeface="Kalinga" panose="020B0502040204020203" pitchFamily="34" charset="0"/>
                </a:endParaRPr>
              </a:p>
              <a:p>
                <a:r>
                  <a:rPr lang="en-US" sz="1800" b="1" dirty="0">
                    <a:solidFill>
                      <a:srgbClr val="002060"/>
                    </a:solidFill>
                    <a:latin typeface="Helvetica Neue" panose="020B0604020202020204" charset="0"/>
                    <a:ea typeface="Calibri" panose="020F0502020204030204" pitchFamily="34" charset="0"/>
                    <a:cs typeface="Kalinga" panose="020B0502040204020203" pitchFamily="34" charset="0"/>
                  </a:rPr>
                  <a:t>Asymptotic notation </a:t>
                </a:r>
                <a:r>
                  <a:rPr lang="en-IN" sz="1800" b="1" i="1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Calibri" panose="020F0502020204030204" pitchFamily="34" charset="0"/>
                    <a:cs typeface="Kalinga" panose="020B0502040204020203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IN" sz="1800" b="1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𝜽</m:t>
                    </m:r>
                    <m:r>
                      <a:rPr lang="en-IN" sz="1800" b="1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,</m:t>
                    </m:r>
                    <m:r>
                      <a:rPr lang="en-IN" sz="1800" b="1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𝑶</m:t>
                    </m:r>
                    <m:r>
                      <a:rPr lang="en-IN" sz="1800" b="1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,</m:t>
                    </m:r>
                    <m:r>
                      <a:rPr lang="en-IN" sz="1800" b="1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𝒐</m:t>
                    </m:r>
                    <m:r>
                      <a:rPr lang="en-IN" sz="1800" b="1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,</m:t>
                    </m:r>
                    <m:r>
                      <a:rPr lang="en-IN" sz="1800" b="1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𝜴</m:t>
                    </m:r>
                    <m:r>
                      <a:rPr lang="en-IN" sz="1800" b="1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,</m:t>
                    </m:r>
                    <m:r>
                      <a:rPr lang="en-IN" sz="1800" b="1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Kalinga" panose="020B0502040204020203" pitchFamily="34" charset="0"/>
                      </a:rPr>
                      <m:t>𝝎</m:t>
                    </m:r>
                  </m:oMath>
                </a14:m>
                <a:r>
                  <a:rPr lang="en-IN" sz="1800" b="1" i="1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Calibri" panose="020F0502020204030204" pitchFamily="34" charset="0"/>
                    <a:cs typeface="Kalinga" panose="020B0502040204020203" pitchFamily="34" charset="0"/>
                  </a:rPr>
                  <a:t>)</a:t>
                </a:r>
                <a:endParaRPr lang="en-US" sz="1800" b="1" dirty="0">
                  <a:solidFill>
                    <a:srgbClr val="002060"/>
                  </a:solidFill>
                  <a:latin typeface="Helvetica Neue" panose="020B060402020202020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81DF3-7479-9F6E-9541-221E94F95E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725175"/>
                <a:ext cx="8605472" cy="16914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933"/>
            <a:ext cx="8520600" cy="572700"/>
          </a:xfrm>
        </p:spPr>
        <p:txBody>
          <a:bodyPr>
            <a:normAutofit/>
          </a:bodyPr>
          <a:lstStyle/>
          <a:p>
            <a:r>
              <a:rPr lang="en-US" dirty="0"/>
              <a:t>Classification of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F81DF3-7479-9F6E-9541-221E94F95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7228"/>
            <a:ext cx="8605472" cy="3416400"/>
          </a:xfrm>
        </p:spPr>
        <p:txBody>
          <a:bodyPr/>
          <a:lstStyle/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Primitive vs Non-primitives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Linear vs Nonlinear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Homogeneous vs Heterogeneous</a:t>
            </a:r>
          </a:p>
          <a:p>
            <a:endParaRPr lang="en-IN" sz="1800" b="1" dirty="0">
              <a:solidFill>
                <a:srgbClr val="002060"/>
              </a:solidFill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Static vs Dynamics</a:t>
            </a:r>
            <a:endParaRPr lang="en-US" sz="1800" b="1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  <a:p>
            <a:pPr marL="13335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5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311700" y="875425"/>
            <a:ext cx="8520600" cy="15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 of Science (Honours) in Data Science and Artificial Intelligence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311700" y="2401525"/>
            <a:ext cx="85206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DA110: Data Structure</a:t>
            </a:r>
            <a:endParaRPr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687375" y="4207225"/>
            <a:ext cx="8073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3D4C"/>
                </a:solidFill>
                <a:highlight>
                  <a:srgbClr val="FFFFFF"/>
                </a:highlight>
              </a:rPr>
              <a:t>Optional Note: Usage of this material for teaching and education is considered fair use. However, if that includes posting images to a website, or commercial usage that could be considered copyright infringement. In such case, you are required to reach out to the author(s) or the Institute for permission before the usage.</a:t>
            </a:r>
            <a:endParaRPr sz="1100"/>
          </a:p>
        </p:txBody>
      </p:sp>
      <p:cxnSp>
        <p:nvCxnSpPr>
          <p:cNvPr id="103" name="Google Shape;103;p13"/>
          <p:cNvCxnSpPr/>
          <p:nvPr/>
        </p:nvCxnSpPr>
        <p:spPr>
          <a:xfrm>
            <a:off x="790550" y="4169500"/>
            <a:ext cx="725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676465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B2260-A040-3178-2B98-6D997137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Non-primitives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F81DF3-7479-9F6E-9541-221E94F95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605472" cy="3416400"/>
          </a:xfrm>
        </p:spPr>
        <p:txBody>
          <a:bodyPr/>
          <a:lstStyle/>
          <a:p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Array</a:t>
            </a:r>
          </a:p>
          <a:p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Linked List</a:t>
            </a:r>
          </a:p>
          <a:p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Stack and Queues</a:t>
            </a:r>
          </a:p>
          <a:p>
            <a:r>
              <a:rPr lang="en-US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Tree/Binary tree</a:t>
            </a:r>
          </a:p>
          <a:p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Hash</a:t>
            </a:r>
          </a:p>
          <a:p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Kalinga" panose="020B0502040204020203" pitchFamily="34" charset="0"/>
              </a:rPr>
              <a:t>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DD5002-A570-90DC-D44F-B43D4B11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38CC4-4845-4B7D-85AF-49ACC3EC413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51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0D5FB07-05BA-269A-E9A2-FB776C086C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4671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0D5FB07-05BA-269A-E9A2-FB776C086C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CA9521A-9CDB-1A9B-EF5F-76FEB62036B2}"/>
              </a:ext>
            </a:extLst>
          </p:cNvPr>
          <p:cNvSpPr txBox="1">
            <a:spLocks/>
          </p:cNvSpPr>
          <p:nvPr/>
        </p:nvSpPr>
        <p:spPr>
          <a:xfrm>
            <a:off x="437266" y="1953795"/>
            <a:ext cx="7886700" cy="67088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700" b="1" dirty="0">
                <a:solidFill>
                  <a:srgbClr val="002060"/>
                </a:solidFill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 Data Structure</a:t>
            </a:r>
            <a:endParaRPr lang="en-US" sz="2700" b="1" dirty="0">
              <a:solidFill>
                <a:srgbClr val="002060"/>
              </a:solidFill>
              <a:latin typeface="Helvetica Neu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230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9372A8-B05E-D8D1-C1B4-8F059FFD7863}"/>
              </a:ext>
            </a:extLst>
          </p:cNvPr>
          <p:cNvSpPr txBox="1"/>
          <p:nvPr/>
        </p:nvSpPr>
        <p:spPr>
          <a:xfrm>
            <a:off x="372139" y="907971"/>
            <a:ext cx="7800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 array is a collection of finite number of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homogeneous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data elements stored at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contiguous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memory locations.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F7964701-7971-285C-265C-BAD269D62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76" y="2000249"/>
            <a:ext cx="141835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C66C7A09-BD31-69E0-1176-4B559C587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98442"/>
              </p:ext>
            </p:extLst>
          </p:nvPr>
        </p:nvGraphicFramePr>
        <p:xfrm>
          <a:off x="536693" y="1884137"/>
          <a:ext cx="3422914" cy="1097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7" name="Bitmap Image" r:id="rId3" imgW="2523810" imgH="800212" progId="Paint.Picture">
                  <p:embed/>
                </p:oleObj>
              </mc:Choice>
              <mc:Fallback>
                <p:oleObj name="Bitmap Image" r:id="rId3" imgW="2523810" imgH="800212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693" y="1884137"/>
                        <a:ext cx="3422914" cy="1097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BE0AD07-4355-9176-07B4-293C084B87DE}"/>
              </a:ext>
            </a:extLst>
          </p:cNvPr>
          <p:cNvGrpSpPr/>
          <p:nvPr/>
        </p:nvGrpSpPr>
        <p:grpSpPr>
          <a:xfrm>
            <a:off x="7059117" y="1539408"/>
            <a:ext cx="634487" cy="2064683"/>
            <a:chOff x="9392804" y="1763115"/>
            <a:chExt cx="845982" cy="27529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FD92BAD-7FC7-2397-83A0-5FD4B0DD7904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74D8214-3C57-68A5-7B07-B7BC3B93496F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8FF329C-8FBD-8722-5970-4A5ADA48C0A5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867F9D1-B2A6-5D58-7D58-AF54CB620EDD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2AE55E0F-DCC6-613C-699A-566AF408C4C3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8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2878812-1866-BFC0-49D8-ADE99CCDC244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00722F88-D4F5-364E-EEE4-A9C8294E81A2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03F5D10-8B32-12D7-8798-6D1966C19B2A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51856D9-BE37-AD63-428A-ED557F832479}"/>
              </a:ext>
            </a:extLst>
          </p:cNvPr>
          <p:cNvSpPr txBox="1"/>
          <p:nvPr/>
        </p:nvSpPr>
        <p:spPr>
          <a:xfrm>
            <a:off x="7059117" y="3730043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AB36328-36DF-D153-FC7C-47CE21936CDB}"/>
              </a:ext>
            </a:extLst>
          </p:cNvPr>
          <p:cNvSpPr txBox="1"/>
          <p:nvPr/>
        </p:nvSpPr>
        <p:spPr>
          <a:xfrm>
            <a:off x="372139" y="2981420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Homogeneous means, the data elements are of the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same type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ABAD300-29A4-F1BD-D0F8-E901D56D3C86}"/>
              </a:ext>
            </a:extLst>
          </p:cNvPr>
          <p:cNvSpPr txBox="1"/>
          <p:nvPr/>
        </p:nvSpPr>
        <p:spPr>
          <a:xfrm>
            <a:off x="372139" y="3442941"/>
            <a:ext cx="6485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It is a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data structure, because its data elements are ordered as first, second, third, and so on. 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20B7517-36A3-E9E3-A667-52C3406DDD97}"/>
              </a:ext>
            </a:extLst>
          </p:cNvPr>
          <p:cNvSpPr txBox="1"/>
          <p:nvPr/>
        </p:nvSpPr>
        <p:spPr>
          <a:xfrm>
            <a:off x="311700" y="4259574"/>
            <a:ext cx="6485861" cy="443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265" marR="0" indent="-342265" algn="just">
              <a:lnSpc>
                <a:spcPts val="1250"/>
              </a:lnSpc>
              <a:spcBef>
                <a:spcPts val="400"/>
              </a:spcBef>
              <a:spcAft>
                <a:spcPts val="100"/>
              </a:spcAft>
            </a:pP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elements of an array are stored at contiguous memory locations linearly.</a:t>
            </a:r>
            <a:endParaRPr lang="en-US" sz="1800" b="1" dirty="0">
              <a:solidFill>
                <a:srgbClr val="002060"/>
              </a:solidFill>
              <a:effectLst/>
              <a:latin typeface="Helvetica Neue" panose="020B0604020202020204" charset="0"/>
              <a:ea typeface="Calibri" panose="020F0502020204030204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34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9372A8-B05E-D8D1-C1B4-8F059FFD7863}"/>
              </a:ext>
            </a:extLst>
          </p:cNvPr>
          <p:cNvSpPr txBox="1"/>
          <p:nvPr/>
        </p:nvSpPr>
        <p:spPr>
          <a:xfrm>
            <a:off x="372139" y="907971"/>
            <a:ext cx="7800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 array is a collection of finite number of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homogeneous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data elements stored at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contiguous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memory locations.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F7964701-7971-285C-265C-BAD269D62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76" y="2000249"/>
            <a:ext cx="141835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C66C7A09-BD31-69E0-1176-4B559C587D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693" y="1884137"/>
          <a:ext cx="3422914" cy="1097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" name="Bitmap Image" r:id="rId3" imgW="2523810" imgH="800212" progId="Paint.Picture">
                  <p:embed/>
                </p:oleObj>
              </mc:Choice>
              <mc:Fallback>
                <p:oleObj name="Bitmap Image" r:id="rId3" imgW="2523810" imgH="800212" progId="Paint.Pictur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xmlns="" id="{C66C7A09-BD31-69E0-1176-4B559C587D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693" y="1884137"/>
                        <a:ext cx="3422914" cy="1097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BE0AD07-4355-9176-07B4-293C084B87DE}"/>
              </a:ext>
            </a:extLst>
          </p:cNvPr>
          <p:cNvGrpSpPr/>
          <p:nvPr/>
        </p:nvGrpSpPr>
        <p:grpSpPr>
          <a:xfrm>
            <a:off x="7059117" y="1539408"/>
            <a:ext cx="634487" cy="2064683"/>
            <a:chOff x="9392804" y="1763115"/>
            <a:chExt cx="845982" cy="27529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FD92BAD-7FC7-2397-83A0-5FD4B0DD7904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74D8214-3C57-68A5-7B07-B7BC3B93496F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8FF329C-8FBD-8722-5970-4A5ADA48C0A5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867F9D1-B2A6-5D58-7D58-AF54CB620EDD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2AE55E0F-DCC6-613C-699A-566AF408C4C3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8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2878812-1866-BFC0-49D8-ADE99CCDC244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00722F88-D4F5-364E-EEE4-A9C8294E81A2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03F5D10-8B32-12D7-8798-6D1966C19B2A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51856D9-BE37-AD63-428A-ED557F832479}"/>
              </a:ext>
            </a:extLst>
          </p:cNvPr>
          <p:cNvSpPr txBox="1"/>
          <p:nvPr/>
        </p:nvSpPr>
        <p:spPr>
          <a:xfrm>
            <a:off x="7059117" y="3730043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AB36328-36DF-D153-FC7C-47CE21936CDB}"/>
              </a:ext>
            </a:extLst>
          </p:cNvPr>
          <p:cNvSpPr txBox="1"/>
          <p:nvPr/>
        </p:nvSpPr>
        <p:spPr>
          <a:xfrm>
            <a:off x="372139" y="3293826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elements of the array are access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201C807-B065-F618-86CE-11F1B2B9C881}"/>
              </a:ext>
            </a:extLst>
          </p:cNvPr>
          <p:cNvSpPr txBox="1"/>
          <p:nvPr/>
        </p:nvSpPr>
        <p:spPr>
          <a:xfrm>
            <a:off x="372139" y="3774743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defines the location and ordering of the data elements.</a:t>
            </a:r>
            <a:r>
              <a:rPr lang="en-IN" sz="1800" dirty="0">
                <a:solidFill>
                  <a:srgbClr val="00000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8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9372A8-B05E-D8D1-C1B4-8F059FFD7863}"/>
              </a:ext>
            </a:extLst>
          </p:cNvPr>
          <p:cNvSpPr txBox="1"/>
          <p:nvPr/>
        </p:nvSpPr>
        <p:spPr>
          <a:xfrm>
            <a:off x="372139" y="907971"/>
            <a:ext cx="7800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 array is a collection of finite number of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homogeneous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data elements stored at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contiguous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memory locations.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F7964701-7971-285C-265C-BAD269D62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76" y="2000249"/>
            <a:ext cx="141835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C66C7A09-BD31-69E0-1176-4B559C587D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693" y="1884137"/>
          <a:ext cx="3422914" cy="1097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" name="Bitmap Image" r:id="rId3" imgW="2523810" imgH="800212" progId="Paint.Picture">
                  <p:embed/>
                </p:oleObj>
              </mc:Choice>
              <mc:Fallback>
                <p:oleObj name="Bitmap Image" r:id="rId3" imgW="2523810" imgH="800212" progId="Paint.Pictur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xmlns="" id="{C66C7A09-BD31-69E0-1176-4B559C587D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693" y="1884137"/>
                        <a:ext cx="3422914" cy="1097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BE0AD07-4355-9176-07B4-293C084B87DE}"/>
              </a:ext>
            </a:extLst>
          </p:cNvPr>
          <p:cNvGrpSpPr/>
          <p:nvPr/>
        </p:nvGrpSpPr>
        <p:grpSpPr>
          <a:xfrm>
            <a:off x="7059117" y="1539408"/>
            <a:ext cx="634487" cy="2064683"/>
            <a:chOff x="9392804" y="1763115"/>
            <a:chExt cx="845982" cy="27529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FD92BAD-7FC7-2397-83A0-5FD4B0DD7904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74D8214-3C57-68A5-7B07-B7BC3B93496F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8FF329C-8FBD-8722-5970-4A5ADA48C0A5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867F9D1-B2A6-5D58-7D58-AF54CB620EDD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2AE55E0F-DCC6-613C-699A-566AF408C4C3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8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2878812-1866-BFC0-49D8-ADE99CCDC244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00722F88-D4F5-364E-EEE4-A9C8294E81A2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03F5D10-8B32-12D7-8798-6D1966C19B2A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51856D9-BE37-AD63-428A-ED557F832479}"/>
              </a:ext>
            </a:extLst>
          </p:cNvPr>
          <p:cNvSpPr txBox="1"/>
          <p:nvPr/>
        </p:nvSpPr>
        <p:spPr>
          <a:xfrm>
            <a:off x="7059117" y="3730043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3D7D0ED-78D7-AC38-9301-C68C67E36E0F}"/>
              </a:ext>
            </a:extLst>
          </p:cNvPr>
          <p:cNvSpPr txBox="1"/>
          <p:nvPr/>
        </p:nvSpPr>
        <p:spPr>
          <a:xfrm>
            <a:off x="372139" y="3216295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LOWER BOUND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defines the location of the first element</a:t>
            </a:r>
            <a:endParaRPr lang="en-US" sz="1800" dirty="0">
              <a:latin typeface="Helvetica Neue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F9B884D-49CB-7C8C-D82E-844E7276478C}"/>
              </a:ext>
            </a:extLst>
          </p:cNvPr>
          <p:cNvSpPr txBox="1"/>
          <p:nvPr/>
        </p:nvSpPr>
        <p:spPr>
          <a:xfrm>
            <a:off x="372139" y="3646514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UPPER BOUND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defines the location of the last element</a:t>
            </a:r>
            <a:endParaRPr lang="en-US" sz="1800" dirty="0">
              <a:latin typeface="Helvetica Neue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BD9A421-B3E8-2891-7806-743D7F4FD72C}"/>
              </a:ext>
            </a:extLst>
          </p:cNvPr>
          <p:cNvSpPr txBox="1"/>
          <p:nvPr/>
        </p:nvSpPr>
        <p:spPr>
          <a:xfrm>
            <a:off x="379399" y="4060167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SIZE = UPPER BOUND – LOWER BOUND +1</a:t>
            </a:r>
            <a:endParaRPr lang="en-US" sz="18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87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1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9372A8-B05E-D8D1-C1B4-8F059FFD7863}"/>
              </a:ext>
            </a:extLst>
          </p:cNvPr>
          <p:cNvSpPr txBox="1"/>
          <p:nvPr/>
        </p:nvSpPr>
        <p:spPr>
          <a:xfrm>
            <a:off x="372139" y="907971"/>
            <a:ext cx="7800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 array is a collection of finite number of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homogeneous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data elements stored at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contiguous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memory locations.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F7964701-7971-285C-265C-BAD269D62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76" y="2000249"/>
            <a:ext cx="141835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C66C7A09-BD31-69E0-1176-4B559C587D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693" y="1884137"/>
          <a:ext cx="3422914" cy="1097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9" name="Bitmap Image" r:id="rId3" imgW="2523810" imgH="800212" progId="Paint.Picture">
                  <p:embed/>
                </p:oleObj>
              </mc:Choice>
              <mc:Fallback>
                <p:oleObj name="Bitmap Image" r:id="rId3" imgW="2523810" imgH="800212" progId="Paint.Pictur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xmlns="" id="{C66C7A09-BD31-69E0-1176-4B559C587D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693" y="1884137"/>
                        <a:ext cx="3422914" cy="1097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BE0AD07-4355-9176-07B4-293C084B87DE}"/>
              </a:ext>
            </a:extLst>
          </p:cNvPr>
          <p:cNvGrpSpPr/>
          <p:nvPr/>
        </p:nvGrpSpPr>
        <p:grpSpPr>
          <a:xfrm>
            <a:off x="7059117" y="1539408"/>
            <a:ext cx="634487" cy="2064683"/>
            <a:chOff x="9392804" y="1763115"/>
            <a:chExt cx="845982" cy="27529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FD92BAD-7FC7-2397-83A0-5FD4B0DD7904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74D8214-3C57-68A5-7B07-B7BC3B93496F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8FF329C-8FBD-8722-5970-4A5ADA48C0A5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867F9D1-B2A6-5D58-7D58-AF54CB620EDD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2AE55E0F-DCC6-613C-699A-566AF408C4C3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8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2878812-1866-BFC0-49D8-ADE99CCDC244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00722F88-D4F5-364E-EEE4-A9C8294E81A2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03F5D10-8B32-12D7-8798-6D1966C19B2A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51856D9-BE37-AD63-428A-ED557F832479}"/>
              </a:ext>
            </a:extLst>
          </p:cNvPr>
          <p:cNvSpPr txBox="1"/>
          <p:nvPr/>
        </p:nvSpPr>
        <p:spPr>
          <a:xfrm>
            <a:off x="7059117" y="3730043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3D7D0ED-78D7-AC38-9301-C68C67E36E0F}"/>
              </a:ext>
            </a:extLst>
          </p:cNvPr>
          <p:cNvSpPr txBox="1"/>
          <p:nvPr/>
        </p:nvSpPr>
        <p:spPr>
          <a:xfrm>
            <a:off x="372139" y="3216295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If the name of the array is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A,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and lower bound starts from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endParaRPr lang="en-US" sz="1800" dirty="0">
              <a:latin typeface="Helvetica Neue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AA6AD6B-E214-DC6C-20F4-F06061BA0FF1}"/>
              </a:ext>
            </a:extLst>
          </p:cNvPr>
          <p:cNvSpPr txBox="1"/>
          <p:nvPr/>
        </p:nvSpPr>
        <p:spPr>
          <a:xfrm>
            <a:off x="379399" y="3629951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A[1]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represents the first element</a:t>
            </a:r>
            <a:endParaRPr lang="en-US" sz="1800" dirty="0">
              <a:latin typeface="Helvetica Neue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4909D72-7E17-052D-43BA-B13A77A697A9}"/>
              </a:ext>
            </a:extLst>
          </p:cNvPr>
          <p:cNvSpPr txBox="1"/>
          <p:nvPr/>
        </p:nvSpPr>
        <p:spPr>
          <a:xfrm>
            <a:off x="379402" y="4014578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A[2]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represents the second element</a:t>
            </a:r>
            <a:endParaRPr lang="en-US" sz="1800" dirty="0">
              <a:latin typeface="Helvetica Neue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C47EBD2-BE96-EEA7-A057-9770BD77B368}"/>
              </a:ext>
            </a:extLst>
          </p:cNvPr>
          <p:cNvSpPr txBox="1"/>
          <p:nvPr/>
        </p:nvSpPr>
        <p:spPr>
          <a:xfrm>
            <a:off x="372145" y="4399208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A[3]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represents the third element</a:t>
            </a:r>
            <a:endParaRPr lang="en-US" sz="18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1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/>
      <p:bldP spid="19" grpId="0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9372A8-B05E-D8D1-C1B4-8F059FFD7863}"/>
              </a:ext>
            </a:extLst>
          </p:cNvPr>
          <p:cNvSpPr txBox="1"/>
          <p:nvPr/>
        </p:nvSpPr>
        <p:spPr>
          <a:xfrm>
            <a:off x="372139" y="907971"/>
            <a:ext cx="7800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 array is a collection of finite number of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homogeneous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data elements stored at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contiguous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memory locations.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F7964701-7971-285C-265C-BAD269D62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76" y="2000249"/>
            <a:ext cx="141835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C66C7A09-BD31-69E0-1176-4B559C587D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693" y="1884137"/>
          <a:ext cx="3422914" cy="1097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" name="Bitmap Image" r:id="rId3" imgW="2523810" imgH="800212" progId="Paint.Picture">
                  <p:embed/>
                </p:oleObj>
              </mc:Choice>
              <mc:Fallback>
                <p:oleObj name="Bitmap Image" r:id="rId3" imgW="2523810" imgH="800212" progId="Paint.Pictur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xmlns="" id="{C66C7A09-BD31-69E0-1176-4B559C587D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693" y="1884137"/>
                        <a:ext cx="3422914" cy="1097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BE0AD07-4355-9176-07B4-293C084B87DE}"/>
              </a:ext>
            </a:extLst>
          </p:cNvPr>
          <p:cNvGrpSpPr/>
          <p:nvPr/>
        </p:nvGrpSpPr>
        <p:grpSpPr>
          <a:xfrm>
            <a:off x="7059117" y="1539408"/>
            <a:ext cx="634487" cy="2064683"/>
            <a:chOff x="9392804" y="1763115"/>
            <a:chExt cx="845982" cy="27529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FD92BAD-7FC7-2397-83A0-5FD4B0DD7904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74D8214-3C57-68A5-7B07-B7BC3B93496F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8FF329C-8FBD-8722-5970-4A5ADA48C0A5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867F9D1-B2A6-5D58-7D58-AF54CB620EDD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2AE55E0F-DCC6-613C-699A-566AF408C4C3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8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2878812-1866-BFC0-49D8-ADE99CCDC244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00722F88-D4F5-364E-EEE4-A9C8294E81A2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03F5D10-8B32-12D7-8798-6D1966C19B2A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51856D9-BE37-AD63-428A-ED557F832479}"/>
              </a:ext>
            </a:extLst>
          </p:cNvPr>
          <p:cNvSpPr txBox="1"/>
          <p:nvPr/>
        </p:nvSpPr>
        <p:spPr>
          <a:xfrm>
            <a:off x="7059117" y="3730043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3D7D0ED-78D7-AC38-9301-C68C67E36E0F}"/>
              </a:ext>
            </a:extLst>
          </p:cNvPr>
          <p:cNvSpPr txBox="1"/>
          <p:nvPr/>
        </p:nvSpPr>
        <p:spPr>
          <a:xfrm>
            <a:off x="372139" y="3216295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If the name of the array is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A,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and lower bound starts from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endParaRPr lang="en-US" sz="1800" dirty="0">
              <a:latin typeface="Helvetica Neue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AA6AD6B-E214-DC6C-20F4-F06061BA0FF1}"/>
              </a:ext>
            </a:extLst>
          </p:cNvPr>
          <p:cNvSpPr txBox="1"/>
          <p:nvPr/>
        </p:nvSpPr>
        <p:spPr>
          <a:xfrm>
            <a:off x="379399" y="3629951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A[1]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represents the first element</a:t>
            </a:r>
            <a:endParaRPr lang="en-US" sz="1800" dirty="0">
              <a:latin typeface="Helvetica Neue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4909D72-7E17-052D-43BA-B13A77A697A9}"/>
              </a:ext>
            </a:extLst>
          </p:cNvPr>
          <p:cNvSpPr txBox="1"/>
          <p:nvPr/>
        </p:nvSpPr>
        <p:spPr>
          <a:xfrm>
            <a:off x="379402" y="4014578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A[2]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represents the second element</a:t>
            </a:r>
            <a:endParaRPr lang="en-US" sz="1800" dirty="0">
              <a:latin typeface="Helvetica Neue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C47EBD2-BE96-EEA7-A057-9770BD77B368}"/>
              </a:ext>
            </a:extLst>
          </p:cNvPr>
          <p:cNvSpPr txBox="1"/>
          <p:nvPr/>
        </p:nvSpPr>
        <p:spPr>
          <a:xfrm>
            <a:off x="372145" y="4399208"/>
            <a:ext cx="659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A[3]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represents the third element</a:t>
            </a:r>
            <a:endParaRPr lang="en-US" sz="1800" dirty="0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70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/>
      <p:bldP spid="19" grpId="0"/>
      <p:bldP spid="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9372A8-B05E-D8D1-C1B4-8F059FFD7863}"/>
              </a:ext>
            </a:extLst>
          </p:cNvPr>
          <p:cNvSpPr txBox="1"/>
          <p:nvPr/>
        </p:nvSpPr>
        <p:spPr>
          <a:xfrm>
            <a:off x="372139" y="907971"/>
            <a:ext cx="7800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 array is a collection of finite number of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homogeneous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data elements stored at </a:t>
            </a:r>
            <a:r>
              <a:rPr lang="en-IN" sz="1800" b="1" i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contiguous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memory locations.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F7964701-7971-285C-265C-BAD269D62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76" y="2000249"/>
            <a:ext cx="141835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C66C7A09-BD31-69E0-1176-4B559C587D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693" y="1884137"/>
          <a:ext cx="3422914" cy="1097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" name="Bitmap Image" r:id="rId3" imgW="2523810" imgH="800212" progId="Paint.Picture">
                  <p:embed/>
                </p:oleObj>
              </mc:Choice>
              <mc:Fallback>
                <p:oleObj name="Bitmap Image" r:id="rId3" imgW="2523810" imgH="800212" progId="Paint.Picture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xmlns="" id="{C66C7A09-BD31-69E0-1176-4B559C587D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693" y="1884137"/>
                        <a:ext cx="3422914" cy="10972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BE0AD07-4355-9176-07B4-293C084B87DE}"/>
              </a:ext>
            </a:extLst>
          </p:cNvPr>
          <p:cNvGrpSpPr/>
          <p:nvPr/>
        </p:nvGrpSpPr>
        <p:grpSpPr>
          <a:xfrm>
            <a:off x="7059117" y="1539408"/>
            <a:ext cx="634487" cy="2064683"/>
            <a:chOff x="9392804" y="1763115"/>
            <a:chExt cx="845982" cy="275291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CFD92BAD-7FC7-2397-83A0-5FD4B0DD7904}"/>
                </a:ext>
              </a:extLst>
            </p:cNvPr>
            <p:cNvSpPr/>
            <p:nvPr/>
          </p:nvSpPr>
          <p:spPr>
            <a:xfrm>
              <a:off x="9395927" y="1763115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74D8214-3C57-68A5-7B07-B7BC3B93496F}"/>
                </a:ext>
              </a:extLst>
            </p:cNvPr>
            <p:cNvSpPr/>
            <p:nvPr/>
          </p:nvSpPr>
          <p:spPr>
            <a:xfrm>
              <a:off x="9399031" y="2111460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8FF329C-8FBD-8722-5970-4A5ADA48C0A5}"/>
                </a:ext>
              </a:extLst>
            </p:cNvPr>
            <p:cNvSpPr/>
            <p:nvPr/>
          </p:nvSpPr>
          <p:spPr>
            <a:xfrm>
              <a:off x="9399031" y="2456691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8867F9D1-B2A6-5D58-7D58-AF54CB620EDD}"/>
                </a:ext>
              </a:extLst>
            </p:cNvPr>
            <p:cNvSpPr/>
            <p:nvPr/>
          </p:nvSpPr>
          <p:spPr>
            <a:xfrm>
              <a:off x="9392804" y="2795705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2AE55E0F-DCC6-613C-699A-566AF408C4C3}"/>
                </a:ext>
              </a:extLst>
            </p:cNvPr>
            <p:cNvSpPr/>
            <p:nvPr/>
          </p:nvSpPr>
          <p:spPr>
            <a:xfrm>
              <a:off x="9399031" y="3147163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8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2878812-1866-BFC0-49D8-ADE99CCDC244}"/>
                </a:ext>
              </a:extLst>
            </p:cNvPr>
            <p:cNvSpPr/>
            <p:nvPr/>
          </p:nvSpPr>
          <p:spPr>
            <a:xfrm>
              <a:off x="9392804" y="3486177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00722F88-D4F5-364E-EEE4-A9C8294E81A2}"/>
                </a:ext>
              </a:extLst>
            </p:cNvPr>
            <p:cNvSpPr/>
            <p:nvPr/>
          </p:nvSpPr>
          <p:spPr>
            <a:xfrm>
              <a:off x="9392804" y="3831408"/>
              <a:ext cx="839755" cy="3362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03F5D10-8B32-12D7-8798-6D1966C19B2A}"/>
                </a:ext>
              </a:extLst>
            </p:cNvPr>
            <p:cNvSpPr/>
            <p:nvPr/>
          </p:nvSpPr>
          <p:spPr>
            <a:xfrm>
              <a:off x="9395908" y="4179753"/>
              <a:ext cx="839755" cy="3362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51856D9-BE37-AD63-428A-ED557F832479}"/>
              </a:ext>
            </a:extLst>
          </p:cNvPr>
          <p:cNvSpPr txBox="1"/>
          <p:nvPr/>
        </p:nvSpPr>
        <p:spPr>
          <a:xfrm>
            <a:off x="7059117" y="3730043"/>
            <a:ext cx="681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3D7D0ED-78D7-AC38-9301-C68C67E36E0F}"/>
              </a:ext>
            </a:extLst>
          </p:cNvPr>
          <p:cNvSpPr txBox="1"/>
          <p:nvPr/>
        </p:nvSpPr>
        <p:spPr>
          <a:xfrm>
            <a:off x="292312" y="3216295"/>
            <a:ext cx="6686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Any element of the array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can be 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randomly accessed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A[</a:t>
            </a:r>
            <a:r>
              <a:rPr lang="en-IN" sz="1800" b="1" dirty="0" err="1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4291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Types of Array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9372A8-B05E-D8D1-C1B4-8F059FFD7863}"/>
              </a:ext>
            </a:extLst>
          </p:cNvPr>
          <p:cNvSpPr txBox="1"/>
          <p:nvPr/>
        </p:nvSpPr>
        <p:spPr>
          <a:xfrm>
            <a:off x="372139" y="936999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1(one) Dimensional 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F7964701-7971-285C-265C-BAD269D62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76" y="2000249"/>
            <a:ext cx="141835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F76D670-CE3E-6D36-0845-F7FB72C8A7D5}"/>
              </a:ext>
            </a:extLst>
          </p:cNvPr>
          <p:cNvSpPr txBox="1"/>
          <p:nvPr/>
        </p:nvSpPr>
        <p:spPr>
          <a:xfrm>
            <a:off x="372142" y="1328882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Multi-Di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mensional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22CE777-2306-4E2B-3F32-2D43EE604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7" y="1830139"/>
            <a:ext cx="6718331" cy="105156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95E4C03-47A1-6209-2D6D-B705F9C262C4}"/>
              </a:ext>
            </a:extLst>
          </p:cNvPr>
          <p:cNvSpPr txBox="1"/>
          <p:nvPr/>
        </p:nvSpPr>
        <p:spPr>
          <a:xfrm>
            <a:off x="372139" y="3458212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2(two)-Di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mensional array is an array of one dimensional arrays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0512B49-A76E-09FD-7FD6-2989656EE9A7}"/>
              </a:ext>
            </a:extLst>
          </p:cNvPr>
          <p:cNvSpPr txBox="1"/>
          <p:nvPr/>
        </p:nvSpPr>
        <p:spPr>
          <a:xfrm>
            <a:off x="372142" y="3857353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3(three)-Di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mensional array is an array of two dimensional arrays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AD2278B-8C8A-F73D-471B-87B3186B3413}"/>
              </a:ext>
            </a:extLst>
          </p:cNvPr>
          <p:cNvSpPr txBox="1"/>
          <p:nvPr/>
        </p:nvSpPr>
        <p:spPr>
          <a:xfrm>
            <a:off x="379399" y="4285526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-Di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mensional array is an array of (n-1) dimensional arrays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3053B90-C869-543D-E2A4-D1F25D6CD798}"/>
              </a:ext>
            </a:extLst>
          </p:cNvPr>
          <p:cNvSpPr txBox="1"/>
          <p:nvPr/>
        </p:nvSpPr>
        <p:spPr>
          <a:xfrm>
            <a:off x="364885" y="3102620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1(one)-Di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mensional array is an array of zero dimensional arrays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95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311700" y="875425"/>
            <a:ext cx="8520600" cy="15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 of Science (Honours) in Data Science and Artificial Intelligence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311700" y="2401525"/>
            <a:ext cx="85206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DA110: Data Structure</a:t>
            </a:r>
            <a:endParaRPr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687375" y="4207225"/>
            <a:ext cx="8073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3D4C"/>
                </a:solidFill>
                <a:highlight>
                  <a:srgbClr val="FFFFFF"/>
                </a:highlight>
              </a:rPr>
              <a:t>Optional Note: Usage of this material for teaching and education is considered fair use. However, if that includes posting images to a website, or commercial usage that could be considered copyright infringement. In such case, you are required to reach out to the author(s) or the Institute for permission before the usage.</a:t>
            </a:r>
            <a:endParaRPr sz="1100"/>
          </a:p>
        </p:txBody>
      </p:sp>
      <p:cxnSp>
        <p:nvCxnSpPr>
          <p:cNvPr id="103" name="Google Shape;103;p13"/>
          <p:cNvCxnSpPr/>
          <p:nvPr/>
        </p:nvCxnSpPr>
        <p:spPr>
          <a:xfrm>
            <a:off x="790550" y="4169500"/>
            <a:ext cx="725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99319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2 Dimensional Array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F7964701-7971-285C-265C-BAD269D62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76" y="2000249"/>
            <a:ext cx="141835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95E4C03-47A1-6209-2D6D-B705F9C262C4}"/>
              </a:ext>
            </a:extLst>
          </p:cNvPr>
          <p:cNvSpPr txBox="1"/>
          <p:nvPr/>
        </p:nvSpPr>
        <p:spPr>
          <a:xfrm>
            <a:off x="379399" y="2397261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Rows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defines the number of 1D arrays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909A9F-976B-D15B-D0F3-8365BE856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76" y="802355"/>
            <a:ext cx="2324224" cy="13628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DB4C39-88ED-E506-6E60-5F6D3C87BB4A}"/>
              </a:ext>
            </a:extLst>
          </p:cNvPr>
          <p:cNvSpPr txBox="1"/>
          <p:nvPr/>
        </p:nvSpPr>
        <p:spPr>
          <a:xfrm>
            <a:off x="379402" y="2774630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Columns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defines the number of elements in each 1D arrays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69CD370-3A34-CF9A-FD41-2D518DCFC191}"/>
              </a:ext>
            </a:extLst>
          </p:cNvPr>
          <p:cNvSpPr txBox="1"/>
          <p:nvPr/>
        </p:nvSpPr>
        <p:spPr>
          <a:xfrm>
            <a:off x="379405" y="3130227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size of constituent 1D arrays are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same.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161392-D1EE-10AF-C3B6-426482786827}"/>
              </a:ext>
            </a:extLst>
          </p:cNvPr>
          <p:cNvSpPr txBox="1"/>
          <p:nvPr/>
        </p:nvSpPr>
        <p:spPr>
          <a:xfrm>
            <a:off x="379399" y="3638155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 element of a 2D array is accessed using 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Row index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Column index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84DDDB6-63E6-2FBB-1CD5-552F36959912}"/>
              </a:ext>
            </a:extLst>
          </p:cNvPr>
          <p:cNvSpPr txBox="1"/>
          <p:nvPr/>
        </p:nvSpPr>
        <p:spPr>
          <a:xfrm>
            <a:off x="379399" y="4112052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Size = |Columns| x |Rows|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0295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3 Dimensional Array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F7964701-7971-285C-265C-BAD269D62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76" y="2000249"/>
            <a:ext cx="141835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95E4C03-47A1-6209-2D6D-B705F9C262C4}"/>
              </a:ext>
            </a:extLst>
          </p:cNvPr>
          <p:cNvSpPr txBox="1"/>
          <p:nvPr/>
        </p:nvSpPr>
        <p:spPr>
          <a:xfrm>
            <a:off x="379399" y="2397261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 addition to Rows and Columns, it also has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Plates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69CD370-3A34-CF9A-FD41-2D518DCFC191}"/>
              </a:ext>
            </a:extLst>
          </p:cNvPr>
          <p:cNvSpPr txBox="1"/>
          <p:nvPr/>
        </p:nvSpPr>
        <p:spPr>
          <a:xfrm>
            <a:off x="379405" y="2839944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size of constituent 2D arrays are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same.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161392-D1EE-10AF-C3B6-426482786827}"/>
              </a:ext>
            </a:extLst>
          </p:cNvPr>
          <p:cNvSpPr txBox="1"/>
          <p:nvPr/>
        </p:nvSpPr>
        <p:spPr>
          <a:xfrm>
            <a:off x="369756" y="3310589"/>
            <a:ext cx="7800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 element of a 3D array is accessed using 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Row index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Column index 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Plate index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689A57-5752-F278-A422-8A71DEA5F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07" y="835393"/>
            <a:ext cx="3115876" cy="1445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5C50F24-0F5E-36AB-79A2-9BC64DF04073}"/>
              </a:ext>
            </a:extLst>
          </p:cNvPr>
          <p:cNvSpPr txBox="1"/>
          <p:nvPr/>
        </p:nvSpPr>
        <p:spPr>
          <a:xfrm>
            <a:off x="379399" y="4112052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Size = |Plates| x |Columns| x |Rows|</a:t>
            </a:r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99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n-Dimensional Array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F7964701-7971-285C-265C-BAD269D62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76" y="2000249"/>
            <a:ext cx="141835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95E4C03-47A1-6209-2D6D-B705F9C262C4}"/>
              </a:ext>
            </a:extLst>
          </p:cNvPr>
          <p:cNvSpPr txBox="1"/>
          <p:nvPr/>
        </p:nvSpPr>
        <p:spPr>
          <a:xfrm>
            <a:off x="311700" y="1206273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-Dimensional array is an array of (n-1) dimensional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69CD370-3A34-CF9A-FD41-2D518DCFC191}"/>
              </a:ext>
            </a:extLst>
          </p:cNvPr>
          <p:cNvSpPr txBox="1"/>
          <p:nvPr/>
        </p:nvSpPr>
        <p:spPr>
          <a:xfrm>
            <a:off x="311700" y="1717560"/>
            <a:ext cx="780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size of constituent (n-1) Dimensional arrays are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same.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161392-D1EE-10AF-C3B6-426482786827}"/>
              </a:ext>
            </a:extLst>
          </p:cNvPr>
          <p:cNvSpPr txBox="1"/>
          <p:nvPr/>
        </p:nvSpPr>
        <p:spPr>
          <a:xfrm>
            <a:off x="311700" y="2237898"/>
            <a:ext cx="7881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 element of a 3D array is accessed using n-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(n-1)-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index, (n-2)-index</a:t>
            </a:r>
          </a:p>
          <a:p>
            <a:r>
              <a:rPr lang="en-IN" sz="1800" b="1" dirty="0">
                <a:solidFill>
                  <a:srgbClr val="002060"/>
                </a:solidFill>
                <a:latin typeface="Helvetica Neue" panose="020B0604020202020204" charset="0"/>
                <a:cs typeface="Times New Roman" panose="02020603050405020304" pitchFamily="18" charset="0"/>
              </a:rPr>
              <a:t>(n-3)-index,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cs typeface="Times New Roman" panose="02020603050405020304" pitchFamily="18" charset="0"/>
              </a:rPr>
              <a:t>and so on </a:t>
            </a:r>
            <a:r>
              <a:rPr lang="en-IN" sz="1800" dirty="0" err="1">
                <a:solidFill>
                  <a:srgbClr val="002060"/>
                </a:solidFill>
                <a:latin typeface="Helvetica Neue" panose="020B0604020202020204" charset="0"/>
                <a:cs typeface="Times New Roman" panose="02020603050405020304" pitchFamily="18" charset="0"/>
              </a:rPr>
              <a:t>upto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cs typeface="Times New Roman" panose="02020603050405020304" pitchFamily="18" charset="0"/>
              </a:rPr>
              <a:t> 1</a:t>
            </a:r>
            <a:r>
              <a:rPr lang="en-IN" sz="1800" baseline="30000" dirty="0">
                <a:solidFill>
                  <a:srgbClr val="002060"/>
                </a:solidFill>
                <a:latin typeface="Helvetica Neue" panose="020B0604020202020204" charset="0"/>
                <a:cs typeface="Times New Roman" panose="02020603050405020304" pitchFamily="18" charset="0"/>
              </a:rPr>
              <a:t>st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cs typeface="Times New Roman" panose="02020603050405020304" pitchFamily="18" charset="0"/>
              </a:rPr>
              <a:t>-index.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8F84DDF-2D7F-9CA6-2A83-353AF25AF9A8}"/>
              </a:ext>
            </a:extLst>
          </p:cNvPr>
          <p:cNvSpPr txBox="1"/>
          <p:nvPr/>
        </p:nvSpPr>
        <p:spPr>
          <a:xfrm>
            <a:off x="326217" y="3007155"/>
            <a:ext cx="78816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2060"/>
                </a:solidFill>
                <a:effectLst/>
                <a:latin typeface="Helvetica Ne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Example: A[3][2][4]….[1][3]</a:t>
            </a:r>
            <a:endParaRPr lang="en-US" sz="20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214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2059A18-EC31-D975-8712-F5393FD8B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4577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96761" y="2075351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Representation of Arrays in Memory</a:t>
            </a:r>
          </a:p>
        </p:txBody>
      </p:sp>
    </p:spTree>
    <p:extLst>
      <p:ext uri="{BB962C8B-B14F-4D97-AF65-F5344CB8AC3E}">
        <p14:creationId xmlns:p14="http://schemas.microsoft.com/office/powerpoint/2010/main" val="869085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1D Arrays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40D4D7C5-CBB4-F6F8-1CB8-FB896962C6E5}"/>
                  </a:ext>
                </a:extLst>
              </p:cNvPr>
              <p:cNvSpPr txBox="1"/>
              <p:nvPr/>
            </p:nvSpPr>
            <p:spPr>
              <a:xfrm>
                <a:off x="379227" y="1031374"/>
                <a:ext cx="7779489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4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Let </a:t>
                </a:r>
                <a:r>
                  <a:rPr lang="en-IN" sz="1400" i="1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en-IN" sz="14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be an array of size </a:t>
                </a:r>
                <a:r>
                  <a:rPr lang="en-IN" sz="1400" i="1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IN" sz="14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Let the datatype of its data elements be </a:t>
                </a:r>
                <a:r>
                  <a:rPr lang="en-IN" sz="1400" i="1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Type</a:t>
                </a:r>
                <a:r>
                  <a:rPr lang="en-IN" sz="14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which needs </a:t>
                </a:r>
                <a:r>
                  <a:rPr lang="en-IN" sz="1400" i="1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</a:t>
                </a:r>
                <a:r>
                  <a:rPr lang="en-IN" sz="14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number of bytes.</a:t>
                </a:r>
              </a:p>
              <a:p>
                <a:endParaRPr lang="en-IN" sz="14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N" sz="14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memory of size </a:t>
                </a:r>
                <a14:m>
                  <m:oMath xmlns:m="http://schemas.openxmlformats.org/officeDocument/2006/math">
                    <m:r>
                      <a:rPr lang="en-IN" sz="14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sz="14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IN" sz="14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IN" sz="14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will be allocated in a contiguous memory location in the </a:t>
                </a:r>
                <a:r>
                  <a:rPr lang="en-IN" sz="14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computer’s memory. 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D4D7C5-CBB4-F6F8-1CB8-FB896962C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27" y="1031374"/>
                <a:ext cx="7779489" cy="738664"/>
              </a:xfrm>
              <a:prstGeom prst="rect">
                <a:avLst/>
              </a:prstGeom>
              <a:blipFill>
                <a:blip r:embed="rId2"/>
                <a:stretch>
                  <a:fillRect l="-235"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B08D04-6E5F-4D92-8464-8FDD393D6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56" y="1770038"/>
            <a:ext cx="1329055" cy="2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4EE396-5466-4963-923F-7B27977159AE}"/>
              </a:ext>
            </a:extLst>
          </p:cNvPr>
          <p:cNvSpPr txBox="1"/>
          <p:nvPr/>
        </p:nvSpPr>
        <p:spPr>
          <a:xfrm>
            <a:off x="379227" y="1892611"/>
            <a:ext cx="45542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address of the first element is known as BASE address.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B165E3-F171-953F-2DFC-7448DCEE77CB}"/>
              </a:ext>
            </a:extLst>
          </p:cNvPr>
          <p:cNvSpPr txBox="1"/>
          <p:nvPr/>
        </p:nvSpPr>
        <p:spPr>
          <a:xfrm>
            <a:off x="379227" y="2322961"/>
            <a:ext cx="45542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example,</a:t>
            </a: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 = 2</a:t>
            </a:r>
          </a:p>
          <a:p>
            <a:endParaRPr lang="en-IN" sz="14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= 5</a:t>
            </a:r>
            <a:endParaRPr lang="en-IN" sz="14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00206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Total memory allocated is 5 x 2 = 10 bytes</a:t>
            </a:r>
            <a:endParaRPr lang="en-IN" sz="14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5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1D Arrays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B08D04-6E5F-4D92-8464-8FDD393D60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756" y="1770038"/>
            <a:ext cx="1329055" cy="21463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5B165E3-F171-953F-2DFC-7448DCEE77CB}"/>
                  </a:ext>
                </a:extLst>
              </p:cNvPr>
              <p:cNvSpPr txBox="1"/>
              <p:nvPr/>
            </p:nvSpPr>
            <p:spPr>
              <a:xfrm>
                <a:off x="379226" y="1567224"/>
                <a:ext cx="5319825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this example,</a:t>
                </a:r>
                <a:endParaRPr lang="en-IN" sz="1800" dirty="0">
                  <a:solidFill>
                    <a:srgbClr val="00206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sz="18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N" sz="1800" dirty="0">
                    <a:solidFill>
                      <a:srgbClr val="002060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Lower Bound  = 0</a:t>
                </a:r>
              </a:p>
              <a:p>
                <a:r>
                  <a:rPr lang="en-IN" sz="180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Base Address = 1000</a:t>
                </a:r>
              </a:p>
              <a:p>
                <a:r>
                  <a:rPr lang="en-IN" sz="1800" dirty="0">
                    <a:solidFill>
                      <a:srgbClr val="00206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 = 2</a:t>
                </a:r>
              </a:p>
              <a:p>
                <a:endParaRPr lang="en-IN" sz="1800" dirty="0">
                  <a:solidFill>
                    <a:srgbClr val="00206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N" sz="1800" dirty="0">
                    <a:solidFill>
                      <a:srgbClr val="002060"/>
                    </a:solidFill>
                    <a:latin typeface="Helvetica Neue" panose="020B0604020202020204" charset="0"/>
                  </a:rPr>
                  <a:t>The address of A[3] is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1000+(3−0)×2=1006</m:t>
                    </m:r>
                  </m:oMath>
                </a14:m>
                <a:r>
                  <a:rPr lang="en-IN" sz="1800" dirty="0">
                    <a:solidFill>
                      <a:srgbClr val="002060"/>
                    </a:solidFill>
                    <a:latin typeface="Helvetica Neue" panose="020B0604020202020204" charset="0"/>
                  </a:rPr>
                  <a:t>.</a:t>
                </a:r>
                <a:endParaRPr lang="en-IN" sz="1800" dirty="0">
                  <a:solidFill>
                    <a:srgbClr val="002060"/>
                  </a:solidFill>
                  <a:effectLst/>
                  <a:latin typeface="Helvetica Neue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B165E3-F171-953F-2DFC-7448DCEE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26" y="1567224"/>
                <a:ext cx="5319825" cy="2031325"/>
              </a:xfrm>
              <a:prstGeom prst="rect">
                <a:avLst/>
              </a:prstGeom>
              <a:blipFill>
                <a:blip r:embed="rId3"/>
                <a:stretch>
                  <a:fillRect l="-916" t="-1502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DEC4C4B6-279E-8133-DC31-5D7C7CACB423}"/>
                  </a:ext>
                </a:extLst>
              </p:cNvPr>
              <p:cNvSpPr txBox="1"/>
              <p:nvPr/>
            </p:nvSpPr>
            <p:spPr>
              <a:xfrm>
                <a:off x="379226" y="1004657"/>
                <a:ext cx="6425611" cy="362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265" marR="0" indent="-342265" algn="just">
                  <a:spcBef>
                    <a:spcPts val="400"/>
                  </a:spcBef>
                  <a:spcAft>
                    <a:spcPts val="200"/>
                  </a:spcAft>
                  <a:tabLst>
                    <a:tab pos="1095375" algn="l"/>
                  </a:tabLst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𝐸𝑓𝑓𝑒𝑐𝑡𝑖𝑣𝑒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1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𝐴𝑑𝑑𝑟𝑒𝑠𝑠</m:t>
                    </m:r>
                    <m:r>
                      <a:rPr lang="en-IN" sz="1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1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𝑜𝑓</m:t>
                    </m:r>
                    <m:r>
                      <a:rPr lang="en-IN" sz="1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1800" b="0" i="1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rgbClr val="002060"/>
                            </a:solidFill>
                            <a:effectLst/>
                            <a:latin typeface="Cambria Math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b="0" i="1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IN" sz="1800" b="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1800" b="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𝑏𝑎𝑠𝑒</m:t>
                    </m:r>
                    <m:r>
                      <a:rPr lang="en-IN" sz="1800" b="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1800" b="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𝑎𝑑𝑑𝑟𝑒𝑠𝑠</m:t>
                    </m:r>
                    <m:r>
                      <a:rPr lang="en-IN" sz="1800" b="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+(</m:t>
                    </m:r>
                    <m:r>
                      <a:rPr lang="en-IN" sz="1800" b="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IN" sz="1800" b="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sz="1800" b="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𝐿𝐵</m:t>
                    </m:r>
                    <m:r>
                      <a:rPr lang="en-IN" sz="1800" b="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)×</m:t>
                    </m:r>
                    <m:r>
                      <a:rPr lang="en-IN" sz="1800" b="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IN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alinga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C4C4B6-279E-8133-DC31-5D7C7CAC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26" y="1004657"/>
                <a:ext cx="6425611" cy="362984"/>
              </a:xfrm>
              <a:prstGeom prst="rect">
                <a:avLst/>
              </a:prstGeom>
              <a:blipFill>
                <a:blip r:embed="rId4"/>
                <a:stretch>
                  <a:fillRect l="-285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02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2D Arrays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277CF064-40CF-2B73-2F36-A40722452819}"/>
                  </a:ext>
                </a:extLst>
              </p:cNvPr>
              <p:cNvSpPr txBox="1"/>
              <p:nvPr/>
            </p:nvSpPr>
            <p:spPr>
              <a:xfrm>
                <a:off x="311700" y="889714"/>
                <a:ext cx="7577658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Let </a:t>
                </a:r>
                <a:r>
                  <a:rPr lang="en-IN" sz="1800" i="1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be a two-dimensional array of order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IN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i.e., </a:t>
                </a:r>
                <a:r>
                  <a:rPr lang="en-IN" sz="1800" i="1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number of rows and </a:t>
                </a:r>
                <a:r>
                  <a:rPr lang="en-IN" sz="1800" i="1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number of columns.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800" dirty="0">
                  <a:solidFill>
                    <a:srgbClr val="002060"/>
                  </a:solidFill>
                  <a:latin typeface="Helvetica Neu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Though the elements in a 2D array is pictorially arranged as rows and columns, they are actually stored linearly in memory as a sequence of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IN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IN" sz="1800" i="1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memory blocks.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800" dirty="0">
                  <a:solidFill>
                    <a:srgbClr val="002060"/>
                  </a:solidFill>
                  <a:latin typeface="Helvetica Neu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Each memory block holds one data element. </a:t>
                </a:r>
                <a:endParaRPr lang="en-IN" sz="1800" dirty="0">
                  <a:solidFill>
                    <a:srgbClr val="002060"/>
                  </a:solidFill>
                  <a:latin typeface="Helvetica Neu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800" dirty="0">
                  <a:solidFill>
                    <a:srgbClr val="002060"/>
                  </a:solidFill>
                  <a:effectLst/>
                  <a:latin typeface="Helvetica Neu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size of the memory block is defined by the number of bytes required for holding a data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1800" dirty="0">
                  <a:solidFill>
                    <a:srgbClr val="002060"/>
                  </a:solidFill>
                  <a:effectLst/>
                  <a:latin typeface="Helvetica Neue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2D elements can be arranged in memory either in </a:t>
                </a:r>
                <a:r>
                  <a:rPr lang="en-IN" sz="1800" i="1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row major order</a:t>
                </a:r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:r>
                  <a:rPr lang="en-IN" sz="1800" i="1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column major order</a:t>
                </a:r>
                <a:r>
                  <a:rPr lang="en-IN" sz="1800" dirty="0">
                    <a:solidFill>
                      <a:srgbClr val="002060"/>
                    </a:solidFill>
                    <a:effectLst/>
                    <a:latin typeface="Helvetica Neue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solidFill>
                    <a:srgbClr val="002060"/>
                  </a:solidFill>
                  <a:latin typeface="Helvetica Neue" panose="020B060402020202020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7CF064-40CF-2B73-2F36-A40722452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889714"/>
                <a:ext cx="7577658" cy="3970318"/>
              </a:xfrm>
              <a:prstGeom prst="rect">
                <a:avLst/>
              </a:prstGeom>
              <a:blipFill>
                <a:blip r:embed="rId2"/>
                <a:stretch>
                  <a:fillRect l="-483" t="-768" r="-1368" b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57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2D Arrays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58D1DC-7C20-FBEA-FD5B-F5F83B0D7C1B}"/>
              </a:ext>
            </a:extLst>
          </p:cNvPr>
          <p:cNvSpPr txBox="1"/>
          <p:nvPr/>
        </p:nvSpPr>
        <p:spPr>
          <a:xfrm>
            <a:off x="311700" y="913664"/>
            <a:ext cx="7797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 major order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the elements are stored row-wise i.e., the elements in the first row, then the elements in the second row, and so on.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34C7EBE-7A35-7D3B-2BA1-2E382A98682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41" y="1668585"/>
            <a:ext cx="3644265" cy="2707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B2A09418-F3BA-982F-2EDC-9715A47FA0AF}"/>
                  </a:ext>
                </a:extLst>
              </p:cNvPr>
              <p:cNvSpPr txBox="1"/>
              <p:nvPr/>
            </p:nvSpPr>
            <p:spPr>
              <a:xfrm>
                <a:off x="4260300" y="1839344"/>
                <a:ext cx="4572000" cy="545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𝐴𝑑𝑑𝑟𝑒𝑠𝑠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𝑎𝑑𝑑𝑟𝑒𝑠𝑠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𝐶𝑜𝑙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A09418-F3BA-982F-2EDC-9715A47FA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300" y="1839344"/>
                <a:ext cx="4572000" cy="545983"/>
              </a:xfrm>
              <a:prstGeom prst="rect">
                <a:avLst/>
              </a:prstGeom>
              <a:blipFill>
                <a:blip r:embed="rId3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70013202-8A16-BCF4-43B0-532846634757}"/>
                  </a:ext>
                </a:extLst>
              </p:cNvPr>
              <p:cNvSpPr txBox="1"/>
              <p:nvPr/>
            </p:nvSpPr>
            <p:spPr>
              <a:xfrm>
                <a:off x="4449158" y="282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Address of </a:t>
                </a:r>
                <a14:m>
                  <m:oMath xmlns:m="http://schemas.openxmlformats.org/officeDocument/2006/math">
                    <m:r>
                      <a:rPr lang="en-IN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IN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[3]</m:t>
                    </m:r>
                  </m:oMath>
                </a14:m>
                <a:endParaRPr lang="en-IN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IN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1000+(</m:t>
                    </m:r>
                    <m:d>
                      <m:dPr>
                        <m:ctrlP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1−0)×6+(3−0)</m:t>
                        </m:r>
                      </m:e>
                    </m:d>
                    <m:r>
                      <a:rPr lang="en-IN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×2=1018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13202-8A16-BCF4-43B0-532846634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158" y="282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400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27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2D Arrays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58D1DC-7C20-FBEA-FD5B-F5F83B0D7C1B}"/>
              </a:ext>
            </a:extLst>
          </p:cNvPr>
          <p:cNvSpPr txBox="1"/>
          <p:nvPr/>
        </p:nvSpPr>
        <p:spPr>
          <a:xfrm>
            <a:off x="311700" y="913664"/>
            <a:ext cx="77973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IN" sz="1800" b="1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 major order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the elements are stored </a:t>
            </a:r>
            <a:r>
              <a:rPr lang="en-IN" sz="1800" dirty="0">
                <a:solidFill>
                  <a:srgbClr val="002060"/>
                </a:solidFill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-IN" sz="1800" dirty="0">
                <a:solidFill>
                  <a:srgbClr val="002060"/>
                </a:solidFill>
                <a:effectLst/>
                <a:latin typeface="Helvetica Neue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-wise i.e., the elements in the first column, then the elements in the second column, and so on.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63AC4D-E584-9C93-53CB-0877418BE3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434" y="1874591"/>
            <a:ext cx="3634105" cy="2840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B4FD2430-F04C-858D-87DB-A7C36BEE20FA}"/>
                  </a:ext>
                </a:extLst>
              </p:cNvPr>
              <p:cNvSpPr txBox="1"/>
              <p:nvPr/>
            </p:nvSpPr>
            <p:spPr>
              <a:xfrm>
                <a:off x="4130191" y="2053459"/>
                <a:ext cx="4572000" cy="545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𝐴𝑑𝑑𝑟𝑒𝑠𝑠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𝑎𝑑𝑑𝑟𝑒𝑠𝑠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𝑅𝑜𝑤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FD2430-F04C-858D-87DB-A7C36BEE2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91" y="2053459"/>
                <a:ext cx="4572000" cy="545983"/>
              </a:xfrm>
              <a:prstGeom prst="rect">
                <a:avLst/>
              </a:prstGeom>
              <a:blipFill>
                <a:blip r:embed="rId3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AE8D05F6-0E38-E818-632E-2D356625BD81}"/>
                  </a:ext>
                </a:extLst>
              </p:cNvPr>
              <p:cNvSpPr txBox="1"/>
              <p:nvPr/>
            </p:nvSpPr>
            <p:spPr>
              <a:xfrm>
                <a:off x="4341628" y="2868849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ddress of </a:t>
                </a:r>
                <a14:m>
                  <m:oMath xmlns:m="http://schemas.openxmlformats.org/officeDocument/2006/math">
                    <m:r>
                      <a:rPr lang="en-IN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14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sz="14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1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IN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1000+(</m:t>
                    </m:r>
                    <m:d>
                      <m:dPr>
                        <m:ctrlPr>
                          <a:rPr lang="en-US" sz="1400" i="1">
                            <a:solidFill>
                              <a:srgbClr val="000000"/>
                            </a:solidFill>
                            <a:effectLst/>
                            <a:latin typeface="Cambria Math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3−0)×3+(1−0)</m:t>
                        </m:r>
                      </m:e>
                    </m:d>
                    <m:r>
                      <a:rPr lang="en-IN" sz="14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×2=1020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8D05F6-0E38-E818-632E-2D356625B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628" y="2868849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400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2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311700" y="875425"/>
            <a:ext cx="8520600" cy="152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 of Science (Honours) in Data Science and Artificial Intelligence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311700" y="2401525"/>
            <a:ext cx="8520600" cy="6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DA110: Data Structure</a:t>
            </a:r>
            <a:endParaRPr dirty="0"/>
          </a:p>
        </p:txBody>
      </p:sp>
      <p:sp>
        <p:nvSpPr>
          <p:cNvPr id="102" name="Google Shape;102;p13"/>
          <p:cNvSpPr txBox="1"/>
          <p:nvPr/>
        </p:nvSpPr>
        <p:spPr>
          <a:xfrm>
            <a:off x="687375" y="4207225"/>
            <a:ext cx="8073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3D4C"/>
                </a:solidFill>
                <a:highlight>
                  <a:srgbClr val="FFFFFF"/>
                </a:highlight>
              </a:rPr>
              <a:t>Optional Note: Usage of this material for teaching and education is considered fair use. However, if that includes posting images to a website, or commercial usage that could be considered copyright infringement. In such case, you are required to reach out to the author(s) or the Institute for permission before the usage.</a:t>
            </a:r>
            <a:endParaRPr sz="1100"/>
          </a:p>
        </p:txBody>
      </p:sp>
      <p:cxnSp>
        <p:nvCxnSpPr>
          <p:cNvPr id="103" name="Google Shape;103;p13"/>
          <p:cNvCxnSpPr/>
          <p:nvPr/>
        </p:nvCxnSpPr>
        <p:spPr>
          <a:xfrm>
            <a:off x="790550" y="4169500"/>
            <a:ext cx="725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1781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3D Arrays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C88941-A887-7DEF-6932-7D581F7BB8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843" y="1272118"/>
            <a:ext cx="4650801" cy="2679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F965D2F3-0676-0C6B-093F-46C73CCE3CFC}"/>
                  </a:ext>
                </a:extLst>
              </p:cNvPr>
              <p:cNvSpPr txBox="1"/>
              <p:nvPr/>
            </p:nvSpPr>
            <p:spPr>
              <a:xfrm>
                <a:off x="3388242" y="865915"/>
                <a:ext cx="5017320" cy="785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265" marR="0" indent="-342265">
                  <a:spcBef>
                    <a:spcPts val="400"/>
                  </a:spcBef>
                  <a:spcAft>
                    <a:spcPts val="200"/>
                  </a:spcAft>
                  <a:tabLst>
                    <a:tab pos="10953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𝐴𝑑𝑑𝑟𝑒𝑠𝑠</m:t>
                      </m:r>
                      <m:r>
                        <a:rPr lang="en-IN" sz="1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40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=1000+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1−0</m:t>
                              </m:r>
                            </m:e>
                          </m:d>
                          <m:r>
                            <a:rPr lang="en-IN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3×6</m:t>
                              </m:r>
                            </m:e>
                          </m:d>
                          <m:r>
                            <a:rPr lang="en-IN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2−0</m:t>
                              </m:r>
                            </m:e>
                          </m:d>
                          <m:r>
                            <a:rPr lang="en-IN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×6+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1−0</m:t>
                              </m:r>
                            </m:e>
                          </m:d>
                        </m:e>
                      </m:d>
                      <m:r>
                        <a:rPr lang="en-IN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×2</m:t>
                      </m:r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alinga" panose="020B0502040204020203" pitchFamily="34" charset="0"/>
                </a:endParaRPr>
              </a:p>
              <a:p>
                <a:pPr marL="342265" marR="0" indent="-342265">
                  <a:spcBef>
                    <a:spcPts val="400"/>
                  </a:spcBef>
                  <a:spcAft>
                    <a:spcPts val="200"/>
                  </a:spcAft>
                  <a:tabLst>
                    <a:tab pos="10953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=1000+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sz="14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18+12+1</m:t>
                          </m:r>
                        </m:e>
                      </m:d>
                      <m:r>
                        <a:rPr lang="en-IN" sz="14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×2=1062</m:t>
                      </m:r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alinga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65D2F3-0676-0C6B-093F-46C73CCE3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42" y="865915"/>
                <a:ext cx="5017320" cy="785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8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n-D Arrays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DF4CF4AA-3738-9FC7-B449-BE251E5F01EE}"/>
                  </a:ext>
                </a:extLst>
              </p:cNvPr>
              <p:cNvSpPr txBox="1"/>
              <p:nvPr/>
            </p:nvSpPr>
            <p:spPr>
              <a:xfrm>
                <a:off x="258726" y="1222110"/>
                <a:ext cx="4199860" cy="1723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265" marR="0" indent="-342265" algn="just">
                  <a:spcBef>
                    <a:spcPts val="400"/>
                  </a:spcBef>
                  <a:spcAft>
                    <a:spcPts val="200"/>
                  </a:spcAft>
                  <a:tabLst>
                    <a:tab pos="10953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𝐴𝑑𝑑𝑟𝑒𝑠𝑠</m:t>
                      </m:r>
                      <m:r>
                        <a:rPr lang="en-IN" sz="140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400" i="1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𝐵𝑎𝑠𝑒</m:t>
                      </m:r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𝑎𝑑𝑑𝑟𝑒𝑠𝑠</m:t>
                      </m:r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alinga" panose="020B0502040204020203" pitchFamily="34" charset="0"/>
                </a:endParaRPr>
              </a:p>
              <a:p>
                <a:pPr marL="342265" marR="0" indent="-342265" algn="just">
                  <a:spcBef>
                    <a:spcPts val="400"/>
                  </a:spcBef>
                  <a:spcAft>
                    <a:spcPts val="200"/>
                  </a:spcAft>
                  <a:tabLst>
                    <a:tab pos="10953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[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×…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alinga" panose="020B0502040204020203" pitchFamily="34" charset="0"/>
                </a:endParaRPr>
              </a:p>
              <a:p>
                <a:pPr marL="342265" marR="0" indent="-342265" algn="just">
                  <a:spcBef>
                    <a:spcPts val="400"/>
                  </a:spcBef>
                  <a:spcAft>
                    <a:spcPts val="200"/>
                  </a:spcAft>
                  <a:tabLst>
                    <a:tab pos="10953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sub>
                          </m:s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×…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alinga" panose="020B0502040204020203" pitchFamily="34" charset="0"/>
                </a:endParaRPr>
              </a:p>
              <a:p>
                <a:pPr marL="342265" marR="0" indent="-342265" algn="just">
                  <a:spcBef>
                    <a:spcPts val="400"/>
                  </a:spcBef>
                  <a:spcAft>
                    <a:spcPts val="200"/>
                  </a:spcAft>
                  <a:tabLst>
                    <a:tab pos="10953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sub>
                          </m:s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</m:sub>
                          </m:s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×…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alinga" panose="020B0502040204020203" pitchFamily="34" charset="0"/>
                </a:endParaRPr>
              </a:p>
              <a:p>
                <a:pPr marL="342265" marR="0" indent="-342265" algn="just">
                  <a:spcBef>
                    <a:spcPts val="400"/>
                  </a:spcBef>
                  <a:spcAft>
                    <a:spcPts val="200"/>
                  </a:spcAft>
                  <a:tabLst>
                    <a:tab pos="10953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………</m:t>
                      </m:r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alinga" panose="020B0502040204020203" pitchFamily="34" charset="0"/>
                </a:endParaRPr>
              </a:p>
              <a:p>
                <a:pPr marL="342265" marR="0" indent="-342265" algn="just">
                  <a:spcBef>
                    <a:spcPts val="400"/>
                  </a:spcBef>
                  <a:spcAft>
                    <a:spcPts val="200"/>
                  </a:spcAft>
                  <a:tabLst>
                    <a:tab pos="109537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2060"/>
                              </a:solidFill>
                              <a:effectLst/>
                              <a:latin typeface="Cambria Math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𝐿𝐵</m:t>
                          </m:r>
                        </m:e>
                        <m:sub>
                          <m:r>
                            <a:rPr lang="en-IN" sz="1400" i="1">
                              <a:solidFill>
                                <a:srgbClr val="00206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)]×</m:t>
                      </m:r>
                      <m:r>
                        <a:rPr lang="en-IN" sz="1400" i="1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Kalinga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4CF4AA-3738-9FC7-B449-BE251E5F0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6" y="1222110"/>
                <a:ext cx="4199860" cy="1723742"/>
              </a:xfrm>
              <a:prstGeom prst="rect">
                <a:avLst/>
              </a:prstGeom>
              <a:blipFill>
                <a:blip r:embed="rId2"/>
                <a:stretch>
                  <a:fillRect b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3504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748CA62-F203-53F8-EA23-9572C2E565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54331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226208" y="1958433"/>
            <a:ext cx="8520600" cy="5727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002060"/>
                </a:solidFill>
                <a:latin typeface="Helvetica Neue" panose="020B0604020202020204" charset="0"/>
              </a:rPr>
              <a:t>Operations on </a:t>
            </a:r>
            <a:r>
              <a:rPr lang="en-US" sz="3600" b="1" dirty="0" smtClean="0">
                <a:solidFill>
                  <a:srgbClr val="002060"/>
                </a:solidFill>
                <a:latin typeface="Helvetica Neue" panose="020B0604020202020204" charset="0"/>
              </a:rPr>
              <a:t>Array Data Structure</a:t>
            </a:r>
            <a:endParaRPr lang="en-US" sz="36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4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Helvetica Neue" panose="020B0604020202020204" charset="0"/>
              </a:rPr>
              <a:t>Operations on </a:t>
            </a:r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Array Data Structure 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4" name="Google Shape;113;p15">
            <a:extLst>
              <a:ext uri="{FF2B5EF4-FFF2-40B4-BE49-F238E27FC236}">
                <a16:creationId xmlns:a16="http://schemas.microsoft.com/office/drawing/2014/main" xmlns="" id="{6A021683-5E21-3DD7-C5B9-0749BFEBCC39}"/>
              </a:ext>
            </a:extLst>
          </p:cNvPr>
          <p:cNvSpPr txBox="1">
            <a:spLocks/>
          </p:cNvSpPr>
          <p:nvPr/>
        </p:nvSpPr>
        <p:spPr>
          <a:xfrm>
            <a:off x="794833" y="2659431"/>
            <a:ext cx="380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buFont typeface="Helvetica Neue"/>
              <a:buNone/>
            </a:pPr>
            <a:r>
              <a:rPr lang="en-US" dirty="0">
                <a:solidFill>
                  <a:srgbClr val="1D466B"/>
                </a:solidFill>
              </a:rPr>
              <a:t>Insertion</a:t>
            </a:r>
          </a:p>
        </p:txBody>
      </p:sp>
      <p:sp>
        <p:nvSpPr>
          <p:cNvPr id="6" name="Google Shape;114;p15">
            <a:extLst>
              <a:ext uri="{FF2B5EF4-FFF2-40B4-BE49-F238E27FC236}">
                <a16:creationId xmlns:a16="http://schemas.microsoft.com/office/drawing/2014/main" xmlns="" id="{3A37CD2A-D9F9-AEB7-0B5C-6D268EE3FC20}"/>
              </a:ext>
            </a:extLst>
          </p:cNvPr>
          <p:cNvSpPr txBox="1">
            <a:spLocks/>
          </p:cNvSpPr>
          <p:nvPr/>
        </p:nvSpPr>
        <p:spPr>
          <a:xfrm>
            <a:off x="412331" y="2659433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lnSpc>
                <a:spcPct val="100000"/>
              </a:lnSpc>
              <a:buFont typeface="Helvetica Neue"/>
              <a:buNone/>
            </a:pPr>
            <a:r>
              <a:rPr lang="en" b="1" dirty="0" smtClean="0">
                <a:solidFill>
                  <a:srgbClr val="1D466B"/>
                </a:solidFill>
              </a:rPr>
              <a:t>0</a:t>
            </a:r>
            <a:r>
              <a:rPr lang="en-US" b="1" dirty="0" smtClean="0">
                <a:solidFill>
                  <a:srgbClr val="1D466B"/>
                </a:solidFill>
              </a:rPr>
              <a:t>3</a:t>
            </a:r>
            <a:endParaRPr lang="en" b="1" dirty="0">
              <a:solidFill>
                <a:srgbClr val="1D466B"/>
              </a:solidFill>
            </a:endParaRPr>
          </a:p>
        </p:txBody>
      </p:sp>
      <p:sp>
        <p:nvSpPr>
          <p:cNvPr id="8" name="Google Shape;115;p15">
            <a:extLst>
              <a:ext uri="{FF2B5EF4-FFF2-40B4-BE49-F238E27FC236}">
                <a16:creationId xmlns:a16="http://schemas.microsoft.com/office/drawing/2014/main" xmlns="" id="{58335C84-B602-49F2-1722-AACD1E77E8D4}"/>
              </a:ext>
            </a:extLst>
          </p:cNvPr>
          <p:cNvSpPr txBox="1">
            <a:spLocks/>
          </p:cNvSpPr>
          <p:nvPr/>
        </p:nvSpPr>
        <p:spPr>
          <a:xfrm>
            <a:off x="794833" y="2162105"/>
            <a:ext cx="3936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buFont typeface="Helvetica Neue"/>
              <a:buNone/>
            </a:pPr>
            <a:r>
              <a:rPr lang="en-US" dirty="0">
                <a:solidFill>
                  <a:srgbClr val="1D466B"/>
                </a:solidFill>
              </a:rPr>
              <a:t>Search</a:t>
            </a:r>
          </a:p>
        </p:txBody>
      </p:sp>
      <p:sp>
        <p:nvSpPr>
          <p:cNvPr id="10" name="Google Shape;116;p15">
            <a:extLst>
              <a:ext uri="{FF2B5EF4-FFF2-40B4-BE49-F238E27FC236}">
                <a16:creationId xmlns:a16="http://schemas.microsoft.com/office/drawing/2014/main" xmlns="" id="{D9A5594F-C451-B71C-B852-15BF2CD21A3B}"/>
              </a:ext>
            </a:extLst>
          </p:cNvPr>
          <p:cNvSpPr txBox="1">
            <a:spLocks/>
          </p:cNvSpPr>
          <p:nvPr/>
        </p:nvSpPr>
        <p:spPr>
          <a:xfrm>
            <a:off x="801593" y="3056406"/>
            <a:ext cx="380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buFont typeface="Helvetica Neue"/>
              <a:buNone/>
            </a:pPr>
            <a:r>
              <a:rPr lang="en-US" dirty="0">
                <a:solidFill>
                  <a:srgbClr val="1D466B"/>
                </a:solidFill>
              </a:rPr>
              <a:t>Deletion</a:t>
            </a:r>
          </a:p>
        </p:txBody>
      </p:sp>
      <p:sp>
        <p:nvSpPr>
          <p:cNvPr id="12" name="Google Shape;118;p15">
            <a:extLst>
              <a:ext uri="{FF2B5EF4-FFF2-40B4-BE49-F238E27FC236}">
                <a16:creationId xmlns:a16="http://schemas.microsoft.com/office/drawing/2014/main" xmlns="" id="{B493A83B-CED1-4AAA-71FA-9532606B152E}"/>
              </a:ext>
            </a:extLst>
          </p:cNvPr>
          <p:cNvSpPr txBox="1">
            <a:spLocks/>
          </p:cNvSpPr>
          <p:nvPr/>
        </p:nvSpPr>
        <p:spPr>
          <a:xfrm>
            <a:off x="412331" y="2162100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lnSpc>
                <a:spcPct val="100000"/>
              </a:lnSpc>
              <a:buFont typeface="Helvetica Neue"/>
              <a:buNone/>
            </a:pPr>
            <a:r>
              <a:rPr lang="en" b="1" dirty="0" smtClean="0">
                <a:solidFill>
                  <a:srgbClr val="1D466B"/>
                </a:solidFill>
              </a:rPr>
              <a:t>0</a:t>
            </a:r>
            <a:r>
              <a:rPr lang="en-US" b="1" dirty="0" smtClean="0">
                <a:solidFill>
                  <a:srgbClr val="1D466B"/>
                </a:solidFill>
              </a:rPr>
              <a:t>2</a:t>
            </a:r>
            <a:endParaRPr lang="en" b="1" dirty="0">
              <a:solidFill>
                <a:srgbClr val="1D466B"/>
              </a:solidFill>
            </a:endParaRPr>
          </a:p>
        </p:txBody>
      </p:sp>
      <p:sp>
        <p:nvSpPr>
          <p:cNvPr id="13" name="Google Shape;119;p15">
            <a:extLst>
              <a:ext uri="{FF2B5EF4-FFF2-40B4-BE49-F238E27FC236}">
                <a16:creationId xmlns:a16="http://schemas.microsoft.com/office/drawing/2014/main" xmlns="" id="{0A9E9D5A-8FF9-79E2-3F78-C72F05F40692}"/>
              </a:ext>
            </a:extLst>
          </p:cNvPr>
          <p:cNvSpPr txBox="1">
            <a:spLocks/>
          </p:cNvSpPr>
          <p:nvPr/>
        </p:nvSpPr>
        <p:spPr>
          <a:xfrm>
            <a:off x="412331" y="3056406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lnSpc>
                <a:spcPct val="100000"/>
              </a:lnSpc>
              <a:buFont typeface="Helvetica Neue"/>
              <a:buNone/>
            </a:pPr>
            <a:r>
              <a:rPr lang="en" b="1" dirty="0" smtClean="0">
                <a:solidFill>
                  <a:srgbClr val="1D466B"/>
                </a:solidFill>
              </a:rPr>
              <a:t>0</a:t>
            </a:r>
            <a:r>
              <a:rPr lang="en-US" b="1" dirty="0" smtClean="0">
                <a:solidFill>
                  <a:srgbClr val="1D466B"/>
                </a:solidFill>
              </a:rPr>
              <a:t>4</a:t>
            </a:r>
            <a:endParaRPr lang="en" b="1" dirty="0">
              <a:solidFill>
                <a:srgbClr val="1D466B"/>
              </a:solidFill>
            </a:endParaRPr>
          </a:p>
        </p:txBody>
      </p:sp>
      <p:sp>
        <p:nvSpPr>
          <p:cNvPr id="14" name="Google Shape;116;p15">
            <a:extLst>
              <a:ext uri="{FF2B5EF4-FFF2-40B4-BE49-F238E27FC236}">
                <a16:creationId xmlns:a16="http://schemas.microsoft.com/office/drawing/2014/main" xmlns="" id="{4994E7D7-5509-CA87-6C0D-ACFE6680B3C5}"/>
              </a:ext>
            </a:extLst>
          </p:cNvPr>
          <p:cNvSpPr txBox="1">
            <a:spLocks/>
          </p:cNvSpPr>
          <p:nvPr/>
        </p:nvSpPr>
        <p:spPr>
          <a:xfrm>
            <a:off x="801593" y="3447230"/>
            <a:ext cx="3806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buFont typeface="Helvetica Neue"/>
              <a:buNone/>
            </a:pPr>
            <a:r>
              <a:rPr lang="en-US" dirty="0">
                <a:solidFill>
                  <a:srgbClr val="1D466B"/>
                </a:solidFill>
              </a:rPr>
              <a:t>Modification/Update</a:t>
            </a:r>
          </a:p>
        </p:txBody>
      </p:sp>
      <p:sp>
        <p:nvSpPr>
          <p:cNvPr id="15" name="Google Shape;119;p15">
            <a:extLst>
              <a:ext uri="{FF2B5EF4-FFF2-40B4-BE49-F238E27FC236}">
                <a16:creationId xmlns:a16="http://schemas.microsoft.com/office/drawing/2014/main" xmlns="" id="{42629877-C4B5-55C2-F033-E6E0EB0CC15F}"/>
              </a:ext>
            </a:extLst>
          </p:cNvPr>
          <p:cNvSpPr txBox="1">
            <a:spLocks/>
          </p:cNvSpPr>
          <p:nvPr/>
        </p:nvSpPr>
        <p:spPr>
          <a:xfrm>
            <a:off x="412331" y="3447230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lnSpc>
                <a:spcPct val="100000"/>
              </a:lnSpc>
              <a:buFont typeface="Helvetica Neue"/>
              <a:buNone/>
            </a:pPr>
            <a:r>
              <a:rPr lang="en" b="1" dirty="0" smtClean="0">
                <a:solidFill>
                  <a:srgbClr val="1D466B"/>
                </a:solidFill>
              </a:rPr>
              <a:t>0</a:t>
            </a:r>
            <a:r>
              <a:rPr lang="en-US" b="1" dirty="0" smtClean="0">
                <a:solidFill>
                  <a:srgbClr val="1D466B"/>
                </a:solidFill>
              </a:rPr>
              <a:t>5</a:t>
            </a:r>
            <a:endParaRPr lang="en" b="1" dirty="0">
              <a:solidFill>
                <a:srgbClr val="1D466B"/>
              </a:solidFill>
            </a:endParaRPr>
          </a:p>
        </p:txBody>
      </p:sp>
      <p:sp>
        <p:nvSpPr>
          <p:cNvPr id="16" name="Google Shape;115;p15">
            <a:extLst>
              <a:ext uri="{FF2B5EF4-FFF2-40B4-BE49-F238E27FC236}">
                <a16:creationId xmlns:a16="http://schemas.microsoft.com/office/drawing/2014/main" xmlns="" id="{58335C84-B602-49F2-1722-AACD1E77E8D4}"/>
              </a:ext>
            </a:extLst>
          </p:cNvPr>
          <p:cNvSpPr txBox="1">
            <a:spLocks/>
          </p:cNvSpPr>
          <p:nvPr/>
        </p:nvSpPr>
        <p:spPr>
          <a:xfrm>
            <a:off x="793122" y="1247113"/>
            <a:ext cx="3936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buFont typeface="Helvetica Neue"/>
              <a:buNone/>
            </a:pPr>
            <a:r>
              <a:rPr lang="en-US" dirty="0" smtClean="0">
                <a:solidFill>
                  <a:srgbClr val="1D466B"/>
                </a:solidFill>
              </a:rPr>
              <a:t>Create</a:t>
            </a:r>
            <a:endParaRPr lang="en-US" dirty="0">
              <a:solidFill>
                <a:srgbClr val="1D466B"/>
              </a:solidFill>
            </a:endParaRPr>
          </a:p>
        </p:txBody>
      </p:sp>
      <p:sp>
        <p:nvSpPr>
          <p:cNvPr id="17" name="Google Shape;118;p15">
            <a:extLst>
              <a:ext uri="{FF2B5EF4-FFF2-40B4-BE49-F238E27FC236}">
                <a16:creationId xmlns:a16="http://schemas.microsoft.com/office/drawing/2014/main" xmlns="" id="{B493A83B-CED1-4AAA-71FA-9532606B152E}"/>
              </a:ext>
            </a:extLst>
          </p:cNvPr>
          <p:cNvSpPr txBox="1">
            <a:spLocks/>
          </p:cNvSpPr>
          <p:nvPr/>
        </p:nvSpPr>
        <p:spPr>
          <a:xfrm>
            <a:off x="410620" y="1247108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lnSpc>
                <a:spcPct val="100000"/>
              </a:lnSpc>
              <a:buFont typeface="Helvetica Neue"/>
              <a:buNone/>
            </a:pPr>
            <a:r>
              <a:rPr lang="en" b="1" dirty="0" smtClean="0">
                <a:solidFill>
                  <a:srgbClr val="1D466B"/>
                </a:solidFill>
              </a:rPr>
              <a:t>0</a:t>
            </a:r>
            <a:r>
              <a:rPr lang="en-US" b="1" dirty="0" smtClean="0">
                <a:solidFill>
                  <a:srgbClr val="1D466B"/>
                </a:solidFill>
              </a:rPr>
              <a:t>0</a:t>
            </a:r>
            <a:endParaRPr lang="en" b="1" dirty="0">
              <a:solidFill>
                <a:srgbClr val="1D466B"/>
              </a:solidFill>
            </a:endParaRPr>
          </a:p>
        </p:txBody>
      </p:sp>
      <p:sp>
        <p:nvSpPr>
          <p:cNvPr id="18" name="Google Shape;115;p15">
            <a:extLst>
              <a:ext uri="{FF2B5EF4-FFF2-40B4-BE49-F238E27FC236}">
                <a16:creationId xmlns:a16="http://schemas.microsoft.com/office/drawing/2014/main" xmlns="" id="{58335C84-B602-49F2-1722-AACD1E77E8D4}"/>
              </a:ext>
            </a:extLst>
          </p:cNvPr>
          <p:cNvSpPr txBox="1">
            <a:spLocks/>
          </p:cNvSpPr>
          <p:nvPr/>
        </p:nvSpPr>
        <p:spPr>
          <a:xfrm>
            <a:off x="790068" y="1700135"/>
            <a:ext cx="3936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00000"/>
              </a:lnSpc>
              <a:buFont typeface="Helvetica Neue"/>
              <a:buNone/>
            </a:pPr>
            <a:r>
              <a:rPr lang="en-US" dirty="0" smtClean="0">
                <a:solidFill>
                  <a:srgbClr val="1D466B"/>
                </a:solidFill>
              </a:rPr>
              <a:t>Display/Traverse</a:t>
            </a:r>
            <a:endParaRPr lang="en-US" dirty="0">
              <a:solidFill>
                <a:srgbClr val="1D466B"/>
              </a:solidFill>
            </a:endParaRPr>
          </a:p>
        </p:txBody>
      </p:sp>
      <p:sp>
        <p:nvSpPr>
          <p:cNvPr id="19" name="Google Shape;118;p15">
            <a:extLst>
              <a:ext uri="{FF2B5EF4-FFF2-40B4-BE49-F238E27FC236}">
                <a16:creationId xmlns:a16="http://schemas.microsoft.com/office/drawing/2014/main" xmlns="" id="{B493A83B-CED1-4AAA-71FA-9532606B152E}"/>
              </a:ext>
            </a:extLst>
          </p:cNvPr>
          <p:cNvSpPr txBox="1">
            <a:spLocks/>
          </p:cNvSpPr>
          <p:nvPr/>
        </p:nvSpPr>
        <p:spPr>
          <a:xfrm>
            <a:off x="407566" y="1700130"/>
            <a:ext cx="37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Helvetica Neue"/>
              <a:buChar char="●"/>
              <a:defRPr sz="15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"/>
              <a:buChar char="○"/>
              <a:defRPr sz="13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Helvetica Neue"/>
              <a:buChar char="■"/>
              <a:defRPr sz="12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Helvetica Neue"/>
              <a:buChar char="●"/>
              <a:defRPr sz="11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●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○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Helvetica Neue"/>
              <a:buChar char="■"/>
              <a:defRPr sz="1000" b="0" i="0" u="none" strike="noStrike" cap="none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>
              <a:lnSpc>
                <a:spcPct val="100000"/>
              </a:lnSpc>
              <a:buFont typeface="Helvetica Neue"/>
              <a:buNone/>
            </a:pPr>
            <a:r>
              <a:rPr lang="en" b="1" dirty="0">
                <a:solidFill>
                  <a:srgbClr val="1D466B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594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Create 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3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Create 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2" y="947670"/>
            <a:ext cx="8143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It creates an empty Array. It just allocates the required memory in RAM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endParaRPr lang="en-US" sz="1800" b="1" dirty="0" smtClean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Create 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1995789"/>
            <a:ext cx="736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Compile Time: 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Static memory allocation</a:t>
            </a: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	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2" y="947670"/>
            <a:ext cx="8143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It creates an empty </a:t>
            </a:r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Array. It just allocates the required memory in RAM</a:t>
            </a:r>
            <a:endParaRPr lang="en-US" sz="1800" b="1" dirty="0" smtClean="0">
              <a:solidFill>
                <a:srgbClr val="002060"/>
              </a:solidFill>
              <a:latin typeface="Helvetica Neue" panose="020B0604020202020204" charset="0"/>
            </a:endParaRP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In C programming Language, an array can be created in two ways:</a:t>
            </a:r>
          </a:p>
        </p:txBody>
      </p:sp>
    </p:spTree>
    <p:extLst>
      <p:ext uri="{BB962C8B-B14F-4D97-AF65-F5344CB8AC3E}">
        <p14:creationId xmlns:p14="http://schemas.microsoft.com/office/powerpoint/2010/main" val="12296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Create 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1995789"/>
            <a:ext cx="736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Compile Time: 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Static memory allocation</a:t>
            </a: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	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11700" y="2492391"/>
            <a:ext cx="8267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Run Time: 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Dynamic memory allocation</a:t>
            </a:r>
          </a:p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	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2" y="947670"/>
            <a:ext cx="8143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It creates an empty </a:t>
            </a:r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Array. It just allocates the required memory in RAM</a:t>
            </a:r>
            <a:endParaRPr lang="en-US" sz="1800" b="1" dirty="0" smtClean="0">
              <a:solidFill>
                <a:srgbClr val="002060"/>
              </a:solidFill>
              <a:latin typeface="Helvetica Neue" panose="020B0604020202020204" charset="0"/>
            </a:endParaRP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In C programming Language, an array can be created in two ways:</a:t>
            </a:r>
          </a:p>
        </p:txBody>
      </p:sp>
    </p:spTree>
    <p:extLst>
      <p:ext uri="{BB962C8B-B14F-4D97-AF65-F5344CB8AC3E}">
        <p14:creationId xmlns:p14="http://schemas.microsoft.com/office/powerpoint/2010/main" val="4845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Compile time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The memory is reserved at compile time.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      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Examples: 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A one dimensional integer array of size 100:</a:t>
            </a:r>
          </a:p>
          <a:p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ourier New" charset="0"/>
              <a:cs typeface="Courier New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  <a:ea typeface="Courier New" charset="0"/>
                <a:cs typeface="Courier New" charset="0"/>
              </a:rPr>
              <a:t>        </a:t>
            </a:r>
            <a:r>
              <a:rPr lang="en-US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A[100];</a:t>
            </a:r>
            <a:endParaRPr lang="en-US" sz="1800" dirty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18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8BC453E-4D1C-5FD6-6F68-83396B4E47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64021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Compile time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The memory is reserved at compile time.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      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Examples: 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A one dimensional character array of size 100:</a:t>
            </a:r>
          </a:p>
          <a:p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ourier New" charset="0"/>
              <a:cs typeface="Courier New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  <a:ea typeface="Courier New" charset="0"/>
                <a:cs typeface="Courier New" charset="0"/>
              </a:rPr>
              <a:t>        </a:t>
            </a:r>
            <a:r>
              <a:rPr lang="en-US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char A[100];</a:t>
            </a:r>
            <a:endParaRPr lang="en-US" sz="1800" dirty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13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Compile time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The memory is reserved at compile time.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      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Examples: 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A two dimensional integer array of size 20x30:</a:t>
            </a:r>
          </a:p>
          <a:p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ourier New" charset="0"/>
              <a:cs typeface="Courier New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  <a:ea typeface="Courier New" charset="0"/>
                <a:cs typeface="Courier New" charset="0"/>
              </a:rPr>
              <a:t>        </a:t>
            </a:r>
            <a:r>
              <a:rPr lang="en-US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A[20][30];</a:t>
            </a:r>
            <a:endParaRPr lang="en-US" sz="1800" dirty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7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Compile time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The memory is reserved at compile time.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      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Examples: 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A three dimensional integer array of size 10x20x30:</a:t>
            </a:r>
          </a:p>
          <a:p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ourier New" charset="0"/>
              <a:cs typeface="Courier New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  <a:ea typeface="Courier New" charset="0"/>
                <a:cs typeface="Courier New" charset="0"/>
              </a:rPr>
              <a:t>        </a:t>
            </a:r>
            <a:r>
              <a:rPr lang="en-US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A[10][20][30];</a:t>
            </a:r>
            <a:endParaRPr lang="en-US" sz="1800" dirty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5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Compile time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The memory is reserved at compile time.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      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Examples: 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A three dimensional integer array of size 10x20x30:</a:t>
            </a:r>
          </a:p>
          <a:p>
            <a:endParaRPr lang="en-US" sz="1800" dirty="0">
              <a:solidFill>
                <a:srgbClr val="002060"/>
              </a:solidFill>
              <a:latin typeface="Helvetica Neue" panose="020B0604020202020204" charset="0"/>
              <a:ea typeface="Courier New" charset="0"/>
              <a:cs typeface="Courier New" charset="0"/>
            </a:endParaRPr>
          </a:p>
          <a:p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  <a:ea typeface="Courier New" charset="0"/>
                <a:cs typeface="Courier New" charset="0"/>
              </a:rPr>
              <a:t>        </a:t>
            </a:r>
            <a:r>
              <a:rPr lang="en-US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A[10][20][30];</a:t>
            </a:r>
          </a:p>
          <a:p>
            <a:endParaRPr lang="en-US" sz="1800" dirty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Syntax:</a:t>
            </a:r>
          </a:p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	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&lt;data type&gt; &lt;Name&gt;[size] [size][size]</a:t>
            </a:r>
            <a:r>
              <a:rPr lang="mr-IN" sz="1800" dirty="0">
                <a:solidFill>
                  <a:srgbClr val="002060"/>
                </a:solidFill>
                <a:latin typeface="Helvetica Neue" panose="020B0604020202020204" charset="0"/>
              </a:rPr>
              <a:t>…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[size]</a:t>
            </a:r>
            <a:endParaRPr lang="en-US" sz="1800" dirty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90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Run time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11700" y="1106498"/>
            <a:ext cx="82672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It can be created using a function called </a:t>
            </a:r>
            <a:r>
              <a:rPr lang="en-US" sz="1800" dirty="0" err="1" smtClean="0">
                <a:solidFill>
                  <a:srgbClr val="002060"/>
                </a:solidFill>
                <a:latin typeface="Helvetica Neue" panose="020B0604020202020204" charset="0"/>
              </a:rPr>
              <a:t>malloc</a:t>
            </a:r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.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malloc</a:t>
            </a:r>
            <a:r>
              <a:rPr lang="en-US" sz="1800" b="1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() </a:t>
            </a: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allocates </a:t>
            </a:r>
            <a:r>
              <a:rPr lang="en-US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 memory block of given size (in bytes) and returns </a:t>
            </a: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address of the beginning </a:t>
            </a:r>
            <a:r>
              <a:rPr lang="en-US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of the </a:t>
            </a:r>
            <a:r>
              <a:rPr lang="en-US" sz="1800" dirty="0" smtClean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block</a:t>
            </a:r>
            <a:r>
              <a:rPr lang="en-US" sz="1800" dirty="0">
                <a:solidFill>
                  <a:srgbClr val="002060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  <a:endParaRPr lang="en-US" sz="1800" b="1" dirty="0" smtClean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Syntax:   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&lt;</a:t>
            </a:r>
            <a:r>
              <a:rPr lang="en-US" sz="1800" dirty="0">
                <a:solidFill>
                  <a:srgbClr val="002060"/>
                </a:solidFill>
                <a:latin typeface="Helvetica Neue" panose="020B0604020202020204" charset="0"/>
              </a:rPr>
              <a:t>data type&gt; *&lt;Name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&gt;;</a:t>
            </a:r>
          </a:p>
          <a:p>
            <a:endParaRPr lang="en-US" sz="1800" b="1" dirty="0" smtClean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>
                <a:solidFill>
                  <a:srgbClr val="002060"/>
                </a:solidFill>
                <a:latin typeface="Helvetica Neue" panose="020B0604020202020204" charset="0"/>
              </a:rPr>
              <a:t>	</a:t>
            </a:r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 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&lt;data type&gt; *&lt;Name&gt; = (&lt;data type&gt; *) </a:t>
            </a:r>
            <a:r>
              <a:rPr lang="en-US" sz="1800" dirty="0" err="1" smtClean="0">
                <a:solidFill>
                  <a:srgbClr val="002060"/>
                </a:solidFill>
                <a:latin typeface="Helvetica Neue" panose="020B0604020202020204" charset="0"/>
              </a:rPr>
              <a:t>malloc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(size in byte);</a:t>
            </a:r>
          </a:p>
          <a:p>
            <a:endParaRPr lang="en-US" sz="1800" b="1" dirty="0">
              <a:solidFill>
                <a:srgbClr val="002060"/>
              </a:solidFill>
              <a:latin typeface="Helvetica Neue" panose="020B0604020202020204" charset="0"/>
            </a:endParaRPr>
          </a:p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Example: </a:t>
            </a:r>
          </a:p>
          <a:p>
            <a:r>
              <a:rPr lang="en-US" sz="18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nt</a:t>
            </a:r>
            <a:r>
              <a:rPr lang="en-US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*A;</a:t>
            </a:r>
            <a:endParaRPr lang="en-US" sz="1800" dirty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*A = (</a:t>
            </a:r>
            <a:r>
              <a:rPr lang="en-US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*) </a:t>
            </a:r>
            <a:r>
              <a:rPr lang="en-US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malloc</a:t>
            </a:r>
            <a:r>
              <a:rPr lang="en-US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sizeof</a:t>
            </a:r>
            <a:r>
              <a:rPr lang="en-US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)*100);</a:t>
            </a:r>
          </a:p>
          <a:p>
            <a:pPr fontAlgn="base"/>
            <a:r>
              <a:rPr lang="pl-PL" sz="1800" dirty="0" smtClean="0"/>
              <a:t>                 </a:t>
            </a:r>
            <a:endParaRPr lang="pl-PL" sz="1800" dirty="0"/>
          </a:p>
          <a:p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3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Run time – 2 Dimensional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11700" y="1220797"/>
            <a:ext cx="8267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Example:</a:t>
            </a:r>
            <a:r>
              <a:rPr lang="pl-PL" sz="1800" dirty="0" smtClean="0"/>
              <a:t> </a:t>
            </a:r>
            <a:r>
              <a:rPr lang="pl-PL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pl-PL" sz="18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pl-PL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A[5];</a:t>
            </a:r>
            <a:endParaRPr lang="pl-PL" sz="1800" dirty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fontAlgn="base"/>
            <a:r>
              <a:rPr lang="pl-PL" sz="18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   </a:t>
            </a:r>
            <a:r>
              <a:rPr lang="pl-PL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    for </a:t>
            </a:r>
            <a:r>
              <a:rPr lang="pl-PL" sz="18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(i = 0; i &lt; 5</a:t>
            </a:r>
            <a:r>
              <a:rPr lang="pl-PL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pl-PL" sz="18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i++)</a:t>
            </a:r>
          </a:p>
          <a:p>
            <a:pPr fontAlgn="base"/>
            <a:r>
              <a:rPr lang="pl-PL" sz="18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        </a:t>
            </a:r>
            <a:r>
              <a:rPr lang="pl-PL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pl-PL" sz="18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pl-PL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[i</a:t>
            </a:r>
            <a:r>
              <a:rPr lang="pl-PL" sz="18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] = (</a:t>
            </a:r>
            <a:r>
              <a:rPr lang="pl-PL" sz="18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pl-PL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*) </a:t>
            </a:r>
            <a:r>
              <a:rPr lang="pl-PL" sz="18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malloc</a:t>
            </a:r>
            <a:r>
              <a:rPr lang="pl-PL" sz="18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 (10 </a:t>
            </a:r>
            <a:r>
              <a:rPr lang="pl-PL" sz="18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pl-PL" sz="18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sizeof</a:t>
            </a:r>
            <a:r>
              <a:rPr lang="pl-PL" sz="18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pl-PL" sz="18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pl-PL" sz="18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));</a:t>
            </a:r>
          </a:p>
          <a:p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8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Display/Traversal 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1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Display/Traversal 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Task: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Visit all the elements in the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Display/Traversal 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Task: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Visit all the elements in the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842712"/>
              </p:ext>
            </p:extLst>
          </p:nvPr>
        </p:nvGraphicFramePr>
        <p:xfrm>
          <a:off x="412760" y="1510126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96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301FEA2-7E29-A9EA-F40A-9F1752827D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218B7C0-4F23-9439-BF82-CF6B46EBCB3A}"/>
              </a:ext>
            </a:extLst>
          </p:cNvPr>
          <p:cNvSpPr txBox="1">
            <a:spLocks/>
          </p:cNvSpPr>
          <p:nvPr/>
        </p:nvSpPr>
        <p:spPr>
          <a:xfrm>
            <a:off x="311700" y="232374"/>
            <a:ext cx="8520600" cy="5727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smtClean="0">
                <a:solidFill>
                  <a:srgbClr val="002060"/>
                </a:solidFill>
                <a:latin typeface="Helvetica Neue" panose="020B0604020202020204" charset="0"/>
              </a:rPr>
              <a:t>Display/Traversal Operation</a:t>
            </a:r>
            <a:endParaRPr lang="en-US" sz="2800" b="1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DE4072-577D-CE7A-29B0-BA8649724340}"/>
              </a:ext>
            </a:extLst>
          </p:cNvPr>
          <p:cNvSpPr txBox="1"/>
          <p:nvPr/>
        </p:nvSpPr>
        <p:spPr>
          <a:xfrm>
            <a:off x="329263" y="967079"/>
            <a:ext cx="736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Helvetica Neue" panose="020B0604020202020204" charset="0"/>
              </a:rPr>
              <a:t>Task:</a:t>
            </a:r>
            <a:r>
              <a:rPr lang="en-US" sz="1800" dirty="0" smtClean="0">
                <a:solidFill>
                  <a:srgbClr val="002060"/>
                </a:solidFill>
                <a:latin typeface="Helvetica Neue" panose="020B0604020202020204" charset="0"/>
              </a:rPr>
              <a:t> Visit all the elements in the array</a:t>
            </a:r>
            <a:endParaRPr lang="en-US" sz="1800" dirty="0">
              <a:solidFill>
                <a:srgbClr val="002060"/>
              </a:solidFill>
              <a:latin typeface="Helvetica Neue" panose="020B060402020202020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C8E77874-2CFC-729B-98D5-A977DA1B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842712"/>
              </p:ext>
            </p:extLst>
          </p:nvPr>
        </p:nvGraphicFramePr>
        <p:xfrm>
          <a:off x="412760" y="1510126"/>
          <a:ext cx="3230884" cy="472885"/>
        </p:xfrm>
        <a:graphic>
          <a:graphicData uri="http://schemas.openxmlformats.org/drawingml/2006/table">
            <a:tbl>
              <a:tblPr firstRow="1" firstCol="1" bandRow="1">
                <a:tableStyleId>{B22C4CF1-4B94-473B-B9CD-6E910E1DC69D}</a:tableStyleId>
              </a:tblPr>
              <a:tblGrid>
                <a:gridCol w="316548">
                  <a:extLst>
                    <a:ext uri="{9D8B030D-6E8A-4147-A177-3AD203B41FA5}">
                      <a16:colId xmlns:a16="http://schemas.microsoft.com/office/drawing/2014/main" xmlns="" val="2372090141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897326345"/>
                    </a:ext>
                  </a:extLst>
                </a:gridCol>
                <a:gridCol w="316548">
                  <a:extLst>
                    <a:ext uri="{9D8B030D-6E8A-4147-A177-3AD203B41FA5}">
                      <a16:colId xmlns:a16="http://schemas.microsoft.com/office/drawing/2014/main" xmlns="" val="2041916716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3476229015"/>
                    </a:ext>
                  </a:extLst>
                </a:gridCol>
                <a:gridCol w="507048">
                  <a:extLst>
                    <a:ext uri="{9D8B030D-6E8A-4147-A177-3AD203B41FA5}">
                      <a16:colId xmlns:a16="http://schemas.microsoft.com/office/drawing/2014/main" xmlns="" val="428011566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02199900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779310089"/>
                    </a:ext>
                  </a:extLst>
                </a:gridCol>
                <a:gridCol w="443548">
                  <a:extLst>
                    <a:ext uri="{9D8B030D-6E8A-4147-A177-3AD203B41FA5}">
                      <a16:colId xmlns:a16="http://schemas.microsoft.com/office/drawing/2014/main" xmlns="" val="2680794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5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6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13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17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19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effectLst/>
                        </a:rPr>
                        <a:t>20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6355197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74405" y="2231580"/>
            <a:ext cx="4699480" cy="181588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42265" indent="-342265" algn="just"/>
            <a:r>
              <a:rPr lang="en-IN" b="1" dirty="0" smtClean="0">
                <a:latin typeface="Courier New" charset="0"/>
                <a:ea typeface="Times New Roman" charset="0"/>
                <a:cs typeface="Kalinga" charset="0"/>
              </a:rPr>
              <a:t>Function:</a:t>
            </a:r>
            <a:endParaRPr lang="en-GB" sz="1600" b="1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GB" dirty="0" smtClean="0">
                <a:latin typeface="Courier New" charset="0"/>
                <a:ea typeface="Times New Roman" charset="0"/>
                <a:cs typeface="Kalinga" charset="0"/>
              </a:rPr>
              <a:t>Display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(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A[],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n){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 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int</a:t>
            </a:r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;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</a:t>
            </a:r>
            <a:r>
              <a:rPr lang="en-IN" dirty="0" smtClean="0">
                <a:latin typeface="Times New Roman" charset="0"/>
                <a:ea typeface="Times New Roman" charset="0"/>
                <a:cs typeface="Courier New" charset="0"/>
              </a:rPr>
              <a:t>/*Visit every element */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for(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=0</a:t>
            </a:r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; 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&lt;n; </a:t>
            </a:r>
            <a:r>
              <a:rPr lang="en-IN" dirty="0" err="1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++) {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		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printf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(”%d”, A[</a:t>
            </a:r>
            <a:r>
              <a:rPr lang="en-IN" dirty="0" err="1" smtClean="0">
                <a:latin typeface="Courier New" charset="0"/>
                <a:ea typeface="Times New Roman" charset="0"/>
                <a:cs typeface="Kalinga" charset="0"/>
              </a:rPr>
              <a:t>i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]);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pPr marL="338455" indent="-338455" algn="just"/>
            <a:r>
              <a:rPr lang="en-IN" dirty="0">
                <a:latin typeface="Courier New" charset="0"/>
                <a:ea typeface="Times New Roman" charset="0"/>
                <a:cs typeface="Kalinga" charset="0"/>
              </a:rPr>
              <a:t>  </a:t>
            </a:r>
            <a:r>
              <a:rPr lang="en-IN" dirty="0" smtClean="0">
                <a:latin typeface="Courier New" charset="0"/>
                <a:ea typeface="Times New Roman" charset="0"/>
                <a:cs typeface="Kalinga" charset="0"/>
              </a:rPr>
              <a:t> }</a:t>
            </a:r>
            <a:endParaRPr lang="en-GB" sz="1600" dirty="0">
              <a:latin typeface="Calibri" charset="0"/>
              <a:ea typeface="Calibri" charset="0"/>
              <a:cs typeface="Kalinga" charset="0"/>
            </a:endParaRPr>
          </a:p>
          <a:p>
            <a:r>
              <a:rPr lang="en-IN" dirty="0">
                <a:latin typeface="Courier New" charset="0"/>
                <a:ea typeface="Times New Roman" charset="0"/>
              </a:rPr>
              <a:t>}</a:t>
            </a:r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7870</TotalTime>
  <Words>10265</Words>
  <Application>Microsoft Macintosh PowerPoint</Application>
  <PresentationFormat>On-screen Show (16:9)</PresentationFormat>
  <Paragraphs>2678</Paragraphs>
  <Slides>186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198" baseType="lpstr">
      <vt:lpstr>Bookman Old Style</vt:lpstr>
      <vt:lpstr>Calibri</vt:lpstr>
      <vt:lpstr>Calibri Light</vt:lpstr>
      <vt:lpstr>Cambria Math</vt:lpstr>
      <vt:lpstr>Courier New</vt:lpstr>
      <vt:lpstr>Helvetica</vt:lpstr>
      <vt:lpstr>Helvetica Neue</vt:lpstr>
      <vt:lpstr>Kalinga</vt:lpstr>
      <vt:lpstr>Times New Roman</vt:lpstr>
      <vt:lpstr>Arial</vt:lpstr>
      <vt:lpstr>Simple Light</vt:lpstr>
      <vt:lpstr>Bitmap Image</vt:lpstr>
      <vt:lpstr>Bachelor of Science (Honours) in Data Science and Artificial Intelligence</vt:lpstr>
      <vt:lpstr>Bachelor of Science (Honours) in Data Science and Artificial Intelligence</vt:lpstr>
      <vt:lpstr>Bachelor of Science (Honours) in Data Science and Artificial Intelligence</vt:lpstr>
      <vt:lpstr>Bachelor of Science (Honours) in Data Science and Artificial Intelligence</vt:lpstr>
      <vt:lpstr>Bachelor of Science (Honours) in Data Science and Artificial Intelligence</vt:lpstr>
      <vt:lpstr>Bachelor of Science (Honours) in Data Science and Artificial Intelligence</vt:lpstr>
      <vt:lpstr>Bachelor of Science (Honours) in Data Science and Artificial Intelligence</vt:lpstr>
      <vt:lpstr>Bachelor of Science (Honours) in Data Science and Artificial Intelligence</vt:lpstr>
      <vt:lpstr>PowerPoint Presentation</vt:lpstr>
      <vt:lpstr>Week 1 Introduction to Data Structures</vt:lpstr>
      <vt:lpstr>Learning Objectives</vt:lpstr>
      <vt:lpstr>Let us begin with two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program?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 us repeat again</vt:lpstr>
      <vt:lpstr>In this course</vt:lpstr>
      <vt:lpstr>PowerPoint Presentation</vt:lpstr>
      <vt:lpstr>Basic Terminologies</vt:lpstr>
      <vt:lpstr>Data, Data Elements, Data type</vt:lpstr>
      <vt:lpstr>Storage Structure</vt:lpstr>
      <vt:lpstr>Contiguous Memory Allocation</vt:lpstr>
      <vt:lpstr>Non-Contiguous Memory Allocation</vt:lpstr>
      <vt:lpstr>Non-Contiguous Memory Allocation</vt:lpstr>
      <vt:lpstr>Advantages of Contiguous Memory Allocation</vt:lpstr>
      <vt:lpstr>Disadvantages of Contiguous Memory Allocation</vt:lpstr>
      <vt:lpstr>Advantages of Non-contiguous Memory Allocation</vt:lpstr>
      <vt:lpstr>Disadvantages of Non-contiguous</vt:lpstr>
      <vt:lpstr>Operations on Data Structures</vt:lpstr>
      <vt:lpstr>Properties of Algorithm</vt:lpstr>
      <vt:lpstr>Complexity of Algorithm</vt:lpstr>
      <vt:lpstr>Classification of Data Structure</vt:lpstr>
      <vt:lpstr>Non-primitives data structures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Sparse Matrix</vt:lpstr>
      <vt:lpstr>Sparse Matrix</vt:lpstr>
      <vt:lpstr>Sparse Matrix</vt:lpstr>
      <vt:lpstr>Sparse Matrix</vt:lpstr>
      <vt:lpstr>Sparse Matrix</vt:lpstr>
      <vt:lpstr>Some Special Sparse Matrix </vt:lpstr>
      <vt:lpstr>Left Lower Triangular Matrix</vt:lpstr>
      <vt:lpstr>Left Lower Triangular Matrix</vt:lpstr>
      <vt:lpstr>Left Lower Triangular Matrix</vt:lpstr>
      <vt:lpstr>Left Lower Triangular Matrix</vt:lpstr>
      <vt:lpstr>Left Lower Triangular Matrix</vt:lpstr>
      <vt:lpstr>Left Lower Triangular Matrix</vt:lpstr>
      <vt:lpstr>Left Lower Triangular Matrix</vt:lpstr>
      <vt:lpstr>Left Lower Triangular Matrix</vt:lpstr>
      <vt:lpstr>Right Lower Triangular Matrix</vt:lpstr>
      <vt:lpstr>Right Lower Triangular Matrix</vt:lpstr>
      <vt:lpstr>Diagonal Matrix</vt:lpstr>
      <vt:lpstr>Tri-Diagonal Matrix</vt:lpstr>
      <vt:lpstr>Tri-Diagonal Matrix</vt:lpstr>
      <vt:lpstr>General Sparse Matrix</vt:lpstr>
      <vt:lpstr>PowerPoint Presentation</vt:lpstr>
      <vt:lpstr>Abstract Data Type (ADT)</vt:lpstr>
      <vt:lpstr>Scenario</vt:lpstr>
      <vt:lpstr>Scenario</vt:lpstr>
      <vt:lpstr>Scenario</vt:lpstr>
      <vt:lpstr>Scenario</vt:lpstr>
      <vt:lpstr>Scenario</vt:lpstr>
      <vt:lpstr>Scenario</vt:lpstr>
      <vt:lpstr>Bob creates Array ADT</vt:lpstr>
      <vt:lpstr>Bob creates Array ADT</vt:lpstr>
      <vt:lpstr>John uses the Array ADT</vt:lpstr>
      <vt:lpstr>What is an Abstract Data Type?</vt:lpstr>
      <vt:lpstr>What is an Abstract Data Type?</vt:lpstr>
      <vt:lpstr>What is an Abstract Data Type?</vt:lpstr>
      <vt:lpstr>Abstract Data Type</vt:lpstr>
      <vt:lpstr>Abstract Data Type</vt:lpstr>
      <vt:lpstr>Abstract Data Type</vt:lpstr>
      <vt:lpstr>Abstract Data Type</vt:lpstr>
      <vt:lpstr>Abstract Data Type</vt:lpstr>
      <vt:lpstr>Abstract Data Type</vt:lpstr>
      <vt:lpstr>Abstract Data Type</vt:lpstr>
      <vt:lpstr>Abstract Data Type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of Science (Honours) in Data Science and Artificial Intelligence</dc:title>
  <cp:lastModifiedBy>Microsoft Office User</cp:lastModifiedBy>
  <cp:revision>178</cp:revision>
  <dcterms:modified xsi:type="dcterms:W3CDTF">2025-07-30T01:12:23Z</dcterms:modified>
</cp:coreProperties>
</file>